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61" r:id="rId4"/>
    <p:sldId id="272" r:id="rId5"/>
    <p:sldId id="263" r:id="rId6"/>
    <p:sldId id="269" r:id="rId7"/>
    <p:sldId id="258" r:id="rId8"/>
    <p:sldId id="270" r:id="rId9"/>
    <p:sldId id="266" r:id="rId10"/>
    <p:sldId id="260" r:id="rId11"/>
    <p:sldId id="264" r:id="rId12"/>
    <p:sldId id="268" r:id="rId13"/>
    <p:sldId id="259" r:id="rId14"/>
    <p:sldId id="271" r:id="rId15"/>
    <p:sldId id="26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US" initials="A" lastIdx="1" clrIdx="0">
    <p:extLst/>
  </p:cmAuthor>
  <p:cmAuthor id="2" name="TSU" initials="T"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0066"/>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40" autoAdjust="0"/>
    <p:restoredTop sz="94660"/>
  </p:normalViewPr>
  <p:slideViewPr>
    <p:cSldViewPr snapToGrid="0">
      <p:cViewPr varScale="1">
        <p:scale>
          <a:sx n="87" d="100"/>
          <a:sy n="87" d="100"/>
        </p:scale>
        <p:origin x="590"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zh-TW" altLang="en-US" smtClean="0"/>
              <a:t>按一下以編輯母片標題樣式</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7DD2D542-B4D9-4AC4-967F-9F95BCA14773}" type="datetimeFigureOut">
              <a:rPr lang="zh-TW" altLang="en-US" smtClean="0"/>
              <a:t>2022/3/5</a:t>
            </a:fld>
            <a:endParaRPr lang="zh-TW" alt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zh-TW" alt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C98DCEA0-87F1-4B05-99C2-C1C55764023E}" type="slidenum">
              <a:rPr lang="zh-TW" altLang="en-US" smtClean="0"/>
              <a:t>‹#›</a:t>
            </a:fld>
            <a:endParaRPr lang="zh-TW" alt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50689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7DD2D542-B4D9-4AC4-967F-9F95BCA14773}" type="datetimeFigureOut">
              <a:rPr lang="zh-TW" altLang="en-US" smtClean="0"/>
              <a:t>2022/3/5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98DCEA0-87F1-4B05-99C2-C1C55764023E}" type="slidenum">
              <a:rPr lang="zh-TW" altLang="en-US" smtClean="0"/>
              <a:t>‹#›</a:t>
            </a:fld>
            <a:endParaRPr lang="zh-TW" altLang="en-US"/>
          </a:p>
        </p:txBody>
      </p:sp>
    </p:spTree>
    <p:extLst>
      <p:ext uri="{BB962C8B-B14F-4D97-AF65-F5344CB8AC3E}">
        <p14:creationId xmlns:p14="http://schemas.microsoft.com/office/powerpoint/2010/main" val="2150682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7DD2D542-B4D9-4AC4-967F-9F95BCA14773}" type="datetimeFigureOut">
              <a:rPr lang="zh-TW" altLang="en-US" smtClean="0"/>
              <a:t>2022/3/5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98DCEA0-87F1-4B05-99C2-C1C55764023E}" type="slidenum">
              <a:rPr lang="zh-TW" altLang="en-US" smtClean="0"/>
              <a:t>‹#›</a:t>
            </a:fld>
            <a:endParaRPr lang="zh-TW" altLang="en-US"/>
          </a:p>
        </p:txBody>
      </p:sp>
    </p:spTree>
    <p:extLst>
      <p:ext uri="{BB962C8B-B14F-4D97-AF65-F5344CB8AC3E}">
        <p14:creationId xmlns:p14="http://schemas.microsoft.com/office/powerpoint/2010/main" val="1240196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zh-TW" altLang="en-US" smtClean="0"/>
              <a:t>按一下以編輯母片標題樣式</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7DD2D542-B4D9-4AC4-967F-9F95BCA14773}" type="datetimeFigureOut">
              <a:rPr lang="zh-TW" altLang="en-US" smtClean="0"/>
              <a:t>2022/3/5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98DCEA0-87F1-4B05-99C2-C1C55764023E}" type="slidenum">
              <a:rPr lang="zh-TW" altLang="en-US" smtClean="0"/>
              <a:t>‹#›</a:t>
            </a:fld>
            <a:endParaRPr lang="zh-TW" alt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86416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7DD2D542-B4D9-4AC4-967F-9F95BCA14773}" type="datetimeFigureOut">
              <a:rPr lang="zh-TW" altLang="en-US" smtClean="0"/>
              <a:t>2022/3/5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98DCEA0-87F1-4B05-99C2-C1C55764023E}" type="slidenum">
              <a:rPr lang="zh-TW" altLang="en-US" smtClean="0"/>
              <a:t>‹#›</a:t>
            </a:fld>
            <a:endParaRPr lang="zh-TW" altLang="en-US"/>
          </a:p>
        </p:txBody>
      </p:sp>
    </p:spTree>
    <p:extLst>
      <p:ext uri="{BB962C8B-B14F-4D97-AF65-F5344CB8AC3E}">
        <p14:creationId xmlns:p14="http://schemas.microsoft.com/office/powerpoint/2010/main" val="3890961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zh-TW" altLang="en-US" smtClean="0"/>
              <a:t>按一下以編輯母片標題樣式</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3" name="Date Placeholder 2"/>
          <p:cNvSpPr>
            <a:spLocks noGrp="1"/>
          </p:cNvSpPr>
          <p:nvPr>
            <p:ph type="dt" sz="half" idx="10"/>
          </p:nvPr>
        </p:nvSpPr>
        <p:spPr/>
        <p:txBody>
          <a:bodyPr/>
          <a:lstStyle/>
          <a:p>
            <a:fld id="{7DD2D542-B4D9-4AC4-967F-9F95BCA14773}" type="datetimeFigureOut">
              <a:rPr lang="zh-TW" altLang="en-US" smtClean="0"/>
              <a:t>2022/3/5</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C98DCEA0-87F1-4B05-99C2-C1C55764023E}" type="slidenum">
              <a:rPr lang="zh-TW" altLang="en-US" smtClean="0"/>
              <a:t>‹#›</a:t>
            </a:fld>
            <a:endParaRPr lang="zh-TW" altLang="en-US"/>
          </a:p>
        </p:txBody>
      </p:sp>
    </p:spTree>
    <p:extLst>
      <p:ext uri="{BB962C8B-B14F-4D97-AF65-F5344CB8AC3E}">
        <p14:creationId xmlns:p14="http://schemas.microsoft.com/office/powerpoint/2010/main" val="1501731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zh-TW" altLang="en-US" smtClean="0"/>
              <a:t>按一下以編輯母片標題樣式</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3" name="Date Placeholder 2"/>
          <p:cNvSpPr>
            <a:spLocks noGrp="1"/>
          </p:cNvSpPr>
          <p:nvPr>
            <p:ph type="dt" sz="half" idx="10"/>
          </p:nvPr>
        </p:nvSpPr>
        <p:spPr/>
        <p:txBody>
          <a:bodyPr/>
          <a:lstStyle/>
          <a:p>
            <a:fld id="{7DD2D542-B4D9-4AC4-967F-9F95BCA14773}" type="datetimeFigureOut">
              <a:rPr lang="zh-TW" altLang="en-US" smtClean="0"/>
              <a:t>2022/3/5</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C98DCEA0-87F1-4B05-99C2-C1C55764023E}" type="slidenum">
              <a:rPr lang="zh-TW" altLang="en-US" smtClean="0"/>
              <a:t>‹#›</a:t>
            </a:fld>
            <a:endParaRPr lang="zh-TW" altLang="en-US"/>
          </a:p>
        </p:txBody>
      </p:sp>
    </p:spTree>
    <p:extLst>
      <p:ext uri="{BB962C8B-B14F-4D97-AF65-F5344CB8AC3E}">
        <p14:creationId xmlns:p14="http://schemas.microsoft.com/office/powerpoint/2010/main" val="1714117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zh-TW" altLang="en-US" smtClean="0"/>
              <a:t>按一下以編輯母片標題樣式</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7DD2D542-B4D9-4AC4-967F-9F95BCA14773}" type="datetimeFigureOut">
              <a:rPr lang="zh-TW" altLang="en-US" smtClean="0"/>
              <a:t>2022/3/5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98DCEA0-87F1-4B05-99C2-C1C55764023E}" type="slidenum">
              <a:rPr lang="zh-TW" altLang="en-US" smtClean="0"/>
              <a:t>‹#›</a:t>
            </a:fld>
            <a:endParaRPr lang="zh-TW" altLang="en-US"/>
          </a:p>
        </p:txBody>
      </p:sp>
    </p:spTree>
    <p:extLst>
      <p:ext uri="{BB962C8B-B14F-4D97-AF65-F5344CB8AC3E}">
        <p14:creationId xmlns:p14="http://schemas.microsoft.com/office/powerpoint/2010/main" val="2788104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zh-TW" altLang="en-US" smtClean="0"/>
              <a:t>按一下以編輯母片標題樣式</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7DD2D542-B4D9-4AC4-967F-9F95BCA14773}" type="datetimeFigureOut">
              <a:rPr lang="zh-TW" altLang="en-US" smtClean="0"/>
              <a:t>2022/3/5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98DCEA0-87F1-4B05-99C2-C1C55764023E}" type="slidenum">
              <a:rPr lang="zh-TW" altLang="en-US" smtClean="0"/>
              <a:t>‹#›</a:t>
            </a:fld>
            <a:endParaRPr lang="zh-TW" altLang="en-US"/>
          </a:p>
        </p:txBody>
      </p:sp>
    </p:spTree>
    <p:extLst>
      <p:ext uri="{BB962C8B-B14F-4D97-AF65-F5344CB8AC3E}">
        <p14:creationId xmlns:p14="http://schemas.microsoft.com/office/powerpoint/2010/main" val="365343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7DD2D542-B4D9-4AC4-967F-9F95BCA14773}" type="datetimeFigureOut">
              <a:rPr lang="zh-TW" altLang="en-US" smtClean="0"/>
              <a:t>2022/3/5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98DCEA0-87F1-4B05-99C2-C1C55764023E}" type="slidenum">
              <a:rPr lang="zh-TW" altLang="en-US" smtClean="0"/>
              <a:t>‹#›</a:t>
            </a:fld>
            <a:endParaRPr lang="zh-TW" altLang="en-US"/>
          </a:p>
        </p:txBody>
      </p:sp>
    </p:spTree>
    <p:extLst>
      <p:ext uri="{BB962C8B-B14F-4D97-AF65-F5344CB8AC3E}">
        <p14:creationId xmlns:p14="http://schemas.microsoft.com/office/powerpoint/2010/main" val="3857642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7DD2D542-B4D9-4AC4-967F-9F95BCA14773}" type="datetimeFigureOut">
              <a:rPr lang="zh-TW" altLang="en-US" smtClean="0"/>
              <a:t>2022/3/5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98DCEA0-87F1-4B05-99C2-C1C55764023E}" type="slidenum">
              <a:rPr lang="zh-TW" altLang="en-US" smtClean="0"/>
              <a:t>‹#›</a:t>
            </a:fld>
            <a:endParaRPr lang="zh-TW" altLang="en-US"/>
          </a:p>
        </p:txBody>
      </p:sp>
    </p:spTree>
    <p:extLst>
      <p:ext uri="{BB962C8B-B14F-4D97-AF65-F5344CB8AC3E}">
        <p14:creationId xmlns:p14="http://schemas.microsoft.com/office/powerpoint/2010/main" val="3501795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fld id="{7DD2D542-B4D9-4AC4-967F-9F95BCA14773}" type="datetimeFigureOut">
              <a:rPr lang="zh-TW" altLang="en-US" smtClean="0"/>
              <a:t>2022/3/5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98DCEA0-87F1-4B05-99C2-C1C55764023E}" type="slidenum">
              <a:rPr lang="zh-TW" altLang="en-US" smtClean="0"/>
              <a:t>‹#›</a:t>
            </a:fld>
            <a:endParaRPr lang="zh-TW" altLang="en-US"/>
          </a:p>
        </p:txBody>
      </p:sp>
    </p:spTree>
    <p:extLst>
      <p:ext uri="{BB962C8B-B14F-4D97-AF65-F5344CB8AC3E}">
        <p14:creationId xmlns:p14="http://schemas.microsoft.com/office/powerpoint/2010/main" val="4103583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zh-TW" altLang="en-US" smtClean="0"/>
              <a:t>按一下以編輯母片標題樣式</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7DD2D542-B4D9-4AC4-967F-9F95BCA14773}" type="datetimeFigureOut">
              <a:rPr lang="zh-TW" altLang="en-US" smtClean="0"/>
              <a:t>2022/3/5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98DCEA0-87F1-4B05-99C2-C1C55764023E}" type="slidenum">
              <a:rPr lang="zh-TW" altLang="en-US" smtClean="0"/>
              <a:t>‹#›</a:t>
            </a:fld>
            <a:endParaRPr lang="zh-TW" altLang="en-US"/>
          </a:p>
        </p:txBody>
      </p:sp>
    </p:spTree>
    <p:extLst>
      <p:ext uri="{BB962C8B-B14F-4D97-AF65-F5344CB8AC3E}">
        <p14:creationId xmlns:p14="http://schemas.microsoft.com/office/powerpoint/2010/main" val="1926288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2" name="Content Placeholder 3"/>
          <p:cNvSpPr>
            <a:spLocks noGrp="1"/>
          </p:cNvSpPr>
          <p:nvPr>
            <p:ph sz="quarter" idx="13"/>
          </p:nvPr>
        </p:nvSpPr>
        <p:spPr>
          <a:xfrm>
            <a:off x="685802" y="2861733"/>
            <a:ext cx="5088712" cy="2512852"/>
          </a:xfrm>
        </p:spPr>
        <p:txBody>
          <a:bodyPr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3" name="Content Placeholder 5"/>
          <p:cNvSpPr>
            <a:spLocks noGrp="1"/>
          </p:cNvSpPr>
          <p:nvPr>
            <p:ph sz="quarter" idx="14"/>
          </p:nvPr>
        </p:nvSpPr>
        <p:spPr>
          <a:xfrm>
            <a:off x="5993969" y="2861733"/>
            <a:ext cx="5088713" cy="2512852"/>
          </a:xfrm>
        </p:spPr>
        <p:txBody>
          <a:bodyPr ancho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7DD2D542-B4D9-4AC4-967F-9F95BCA14773}" type="datetimeFigureOut">
              <a:rPr lang="zh-TW" altLang="en-US" smtClean="0"/>
              <a:t>2022/3/5</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C98DCEA0-87F1-4B05-99C2-C1C55764023E}" type="slidenum">
              <a:rPr lang="zh-TW" altLang="en-US" smtClean="0"/>
              <a:t>‹#›</a:t>
            </a:fld>
            <a:endParaRPr lang="zh-TW" altLang="en-US"/>
          </a:p>
        </p:txBody>
      </p:sp>
    </p:spTree>
    <p:extLst>
      <p:ext uri="{BB962C8B-B14F-4D97-AF65-F5344CB8AC3E}">
        <p14:creationId xmlns:p14="http://schemas.microsoft.com/office/powerpoint/2010/main" val="1311251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7DD2D542-B4D9-4AC4-967F-9F95BCA14773}" type="datetimeFigureOut">
              <a:rPr lang="zh-TW" altLang="en-US" smtClean="0"/>
              <a:t>2022/3/5</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C98DCEA0-87F1-4B05-99C2-C1C55764023E}" type="slidenum">
              <a:rPr lang="zh-TW" altLang="en-US" smtClean="0"/>
              <a:t>‹#›</a:t>
            </a:fld>
            <a:endParaRPr lang="zh-TW" altLang="en-US"/>
          </a:p>
        </p:txBody>
      </p:sp>
    </p:spTree>
    <p:extLst>
      <p:ext uri="{BB962C8B-B14F-4D97-AF65-F5344CB8AC3E}">
        <p14:creationId xmlns:p14="http://schemas.microsoft.com/office/powerpoint/2010/main" val="2137437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2D542-B4D9-4AC4-967F-9F95BCA14773}" type="datetimeFigureOut">
              <a:rPr lang="zh-TW" altLang="en-US" smtClean="0"/>
              <a:t>2022/3/5</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C98DCEA0-87F1-4B05-99C2-C1C55764023E}" type="slidenum">
              <a:rPr lang="zh-TW" altLang="en-US" smtClean="0"/>
              <a:t>‹#›</a:t>
            </a:fld>
            <a:endParaRPr lang="zh-TW" altLang="en-US"/>
          </a:p>
        </p:txBody>
      </p:sp>
    </p:spTree>
    <p:extLst>
      <p:ext uri="{BB962C8B-B14F-4D97-AF65-F5344CB8AC3E}">
        <p14:creationId xmlns:p14="http://schemas.microsoft.com/office/powerpoint/2010/main" val="3651980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zh-TW" altLang="en-US" smtClean="0"/>
              <a:t>按一下以編輯母片標題樣式</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7DD2D542-B4D9-4AC4-967F-9F95BCA14773}" type="datetimeFigureOut">
              <a:rPr lang="zh-TW" altLang="en-US" smtClean="0"/>
              <a:t>2022/3/5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98DCEA0-87F1-4B05-99C2-C1C55764023E}" type="slidenum">
              <a:rPr lang="zh-TW" altLang="en-US" smtClean="0"/>
              <a:t>‹#›</a:t>
            </a:fld>
            <a:endParaRPr lang="zh-TW" altLang="en-US"/>
          </a:p>
        </p:txBody>
      </p:sp>
    </p:spTree>
    <p:extLst>
      <p:ext uri="{BB962C8B-B14F-4D97-AF65-F5344CB8AC3E}">
        <p14:creationId xmlns:p14="http://schemas.microsoft.com/office/powerpoint/2010/main" val="2951436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7DD2D542-B4D9-4AC4-967F-9F95BCA14773}" type="datetimeFigureOut">
              <a:rPr lang="zh-TW" altLang="en-US" smtClean="0"/>
              <a:t>2022/3/5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98DCEA0-87F1-4B05-99C2-C1C55764023E}" type="slidenum">
              <a:rPr lang="zh-TW" altLang="en-US" smtClean="0"/>
              <a:t>‹#›</a:t>
            </a:fld>
            <a:endParaRPr lang="zh-TW" altLang="en-US"/>
          </a:p>
        </p:txBody>
      </p:sp>
    </p:spTree>
    <p:extLst>
      <p:ext uri="{BB962C8B-B14F-4D97-AF65-F5344CB8AC3E}">
        <p14:creationId xmlns:p14="http://schemas.microsoft.com/office/powerpoint/2010/main" val="1477491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7DD2D542-B4D9-4AC4-967F-9F95BCA14773}" type="datetimeFigureOut">
              <a:rPr lang="zh-TW" altLang="en-US" smtClean="0"/>
              <a:t>2022/3/5</a:t>
            </a:fld>
            <a:endParaRPr lang="zh-TW" alt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zh-TW" alt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C98DCEA0-87F1-4B05-99C2-C1C55764023E}" type="slidenum">
              <a:rPr lang="zh-TW" altLang="en-US" smtClean="0"/>
              <a:t>‹#›</a:t>
            </a:fld>
            <a:endParaRPr lang="zh-TW" altLang="en-US"/>
          </a:p>
        </p:txBody>
      </p:sp>
    </p:spTree>
    <p:extLst>
      <p:ext uri="{BB962C8B-B14F-4D97-AF65-F5344CB8AC3E}">
        <p14:creationId xmlns:p14="http://schemas.microsoft.com/office/powerpoint/2010/main" val="303149268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tsu.edu.tw/~acctg/download.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hesp.tsu.edu.tw/files/11-1006-1573.ph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kunchhung@mail.tsu.edu.tw" TargetMode="External"/><Relationship Id="rId2" Type="http://schemas.openxmlformats.org/officeDocument/2006/relationships/hyperlink" Target="http://120.114.1.195/"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rot="21420000">
            <a:off x="967210" y="1612553"/>
            <a:ext cx="9755187" cy="1156104"/>
          </a:xfrm>
        </p:spPr>
        <p:txBody>
          <a:bodyPr>
            <a:normAutofit/>
          </a:bodyPr>
          <a:lstStyle/>
          <a:p>
            <a:r>
              <a:rPr lang="en-US" altLang="zh-TW" sz="6000" b="1" dirty="0" smtClean="0">
                <a:solidFill>
                  <a:schemeClr val="tx1"/>
                </a:solidFill>
                <a:latin typeface="微軟正黑體" panose="020B0604030504040204" pitchFamily="34" charset="-120"/>
                <a:ea typeface="微軟正黑體" panose="020B0604030504040204" pitchFamily="34" charset="-120"/>
              </a:rPr>
              <a:t>111</a:t>
            </a:r>
            <a:r>
              <a:rPr lang="zh-TW" altLang="en-US" sz="6000" b="1" dirty="0" smtClean="0">
                <a:solidFill>
                  <a:schemeClr val="tx1"/>
                </a:solidFill>
                <a:latin typeface="微軟正黑體" panose="020B0604030504040204" pitchFamily="34" charset="-120"/>
                <a:ea typeface="微軟正黑體" panose="020B0604030504040204" pitchFamily="34" charset="-120"/>
              </a:rPr>
              <a:t>年度</a:t>
            </a:r>
            <a:r>
              <a:rPr lang="en-US" altLang="zh-TW" sz="6000" b="1" dirty="0" smtClean="0">
                <a:solidFill>
                  <a:schemeClr val="tx1"/>
                </a:solidFill>
                <a:latin typeface="微軟正黑體" panose="020B0604030504040204" pitchFamily="34" charset="-120"/>
                <a:ea typeface="微軟正黑體" panose="020B0604030504040204" pitchFamily="34" charset="-120"/>
              </a:rPr>
              <a:t>-</a:t>
            </a:r>
            <a:r>
              <a:rPr lang="zh-TW" altLang="en-US" sz="6000" b="1" dirty="0" smtClean="0">
                <a:solidFill>
                  <a:schemeClr val="tx1"/>
                </a:solidFill>
                <a:latin typeface="微軟正黑體" panose="020B0604030504040204" pitchFamily="34" charset="-120"/>
                <a:ea typeface="微軟正黑體" panose="020B0604030504040204" pitchFamily="34" charset="-120"/>
              </a:rPr>
              <a:t>高等教育</a:t>
            </a:r>
            <a:r>
              <a:rPr lang="zh-TW" altLang="en-US" sz="6000" b="1" dirty="0">
                <a:solidFill>
                  <a:schemeClr val="tx1"/>
                </a:solidFill>
                <a:latin typeface="微軟正黑體" panose="020B0604030504040204" pitchFamily="34" charset="-120"/>
                <a:ea typeface="微軟正黑體" panose="020B0604030504040204" pitchFamily="34" charset="-120"/>
              </a:rPr>
              <a:t>深耕計畫</a:t>
            </a:r>
          </a:p>
        </p:txBody>
      </p:sp>
      <p:sp>
        <p:nvSpPr>
          <p:cNvPr id="3" name="副標題 2"/>
          <p:cNvSpPr>
            <a:spLocks noGrp="1"/>
          </p:cNvSpPr>
          <p:nvPr>
            <p:ph type="subTitle" idx="1"/>
          </p:nvPr>
        </p:nvSpPr>
        <p:spPr>
          <a:xfrm rot="21420000">
            <a:off x="277964" y="2996134"/>
            <a:ext cx="10460770" cy="550333"/>
          </a:xfrm>
        </p:spPr>
        <p:txBody>
          <a:bodyPr/>
          <a:lstStyle/>
          <a:p>
            <a:r>
              <a:rPr lang="zh-TW" altLang="en-US" sz="6000" b="1" dirty="0" smtClean="0">
                <a:solidFill>
                  <a:schemeClr val="tx1"/>
                </a:solidFill>
                <a:latin typeface="微軟正黑體" panose="020B0604030504040204" pitchFamily="34" charset="-120"/>
                <a:ea typeface="微軟正黑體" panose="020B0604030504040204" pitchFamily="34" charset="-120"/>
              </a:rPr>
              <a:t>申請與執行</a:t>
            </a:r>
            <a:endParaRPr lang="zh-TW" altLang="en-US" sz="6000" b="1"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28020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normAutofit/>
          </a:bodyPr>
          <a:lstStyle/>
          <a:p>
            <a:r>
              <a:rPr lang="zh-TW" altLang="en-US" sz="7200" b="1" dirty="0" smtClean="0">
                <a:solidFill>
                  <a:schemeClr val="tx1"/>
                </a:solidFill>
                <a:latin typeface="微軟正黑體" panose="020B0604030504040204" pitchFamily="34" charset="-120"/>
                <a:ea typeface="微軟正黑體" panose="020B0604030504040204" pitchFamily="34" charset="-120"/>
              </a:rPr>
              <a:t>執行階段</a:t>
            </a:r>
            <a:endParaRPr lang="zh-TW" altLang="en-US" sz="7200" dirty="0"/>
          </a:p>
        </p:txBody>
      </p:sp>
    </p:spTree>
    <p:extLst>
      <p:ext uri="{BB962C8B-B14F-4D97-AF65-F5344CB8AC3E}">
        <p14:creationId xmlns:p14="http://schemas.microsoft.com/office/powerpoint/2010/main" val="17883316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3625" y="406273"/>
            <a:ext cx="10396882" cy="888137"/>
          </a:xfrm>
        </p:spPr>
        <p:txBody>
          <a:bodyPr>
            <a:normAutofit/>
          </a:bodyPr>
          <a:lstStyle/>
          <a:p>
            <a:r>
              <a:rPr lang="zh-TW" altLang="en-US" sz="4000" b="1" dirty="0" smtClean="0">
                <a:solidFill>
                  <a:srgbClr val="FF0000"/>
                </a:solidFill>
                <a:latin typeface="微軟正黑體" panose="020B0604030504040204" pitchFamily="34" charset="-120"/>
                <a:ea typeface="微軟正黑體" panose="020B0604030504040204" pitchFamily="34" charset="-120"/>
              </a:rPr>
              <a:t>★</a:t>
            </a:r>
            <a:r>
              <a:rPr lang="zh-TW" altLang="en-US" sz="4000" b="1" dirty="0" smtClean="0">
                <a:solidFill>
                  <a:schemeClr val="tx1"/>
                </a:solidFill>
                <a:latin typeface="微軟正黑體" panose="020B0604030504040204" pitchFamily="34" charset="-120"/>
                <a:ea typeface="微軟正黑體" panose="020B0604030504040204" pitchFamily="34" charset="-120"/>
              </a:rPr>
              <a:t> 請注意 </a:t>
            </a:r>
            <a:r>
              <a:rPr lang="en-US" altLang="zh-TW" sz="4000" b="1" dirty="0" smtClean="0">
                <a:solidFill>
                  <a:schemeClr val="tx1"/>
                </a:solidFill>
                <a:latin typeface="微軟正黑體" panose="020B0604030504040204" pitchFamily="34" charset="-120"/>
                <a:ea typeface="微軟正黑體" panose="020B0604030504040204" pitchFamily="34" charset="-120"/>
              </a:rPr>
              <a:t>:</a:t>
            </a:r>
            <a:endParaRPr lang="zh-TW" altLang="en-US" sz="4000" b="1" dirty="0">
              <a:solidFill>
                <a:schemeClr val="tx1"/>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sz="quarter" idx="13"/>
          </p:nvPr>
        </p:nvSpPr>
        <p:spPr>
          <a:xfrm>
            <a:off x="673925" y="1330036"/>
            <a:ext cx="10394707" cy="3403281"/>
          </a:xfrm>
        </p:spPr>
        <p:txBody>
          <a:bodyPr>
            <a:normAutofit/>
          </a:bodyPr>
          <a:lstStyle/>
          <a:p>
            <a:r>
              <a:rPr lang="zh-TW" altLang="en-US" b="1" dirty="0" smtClean="0">
                <a:latin typeface="微軟正黑體" panose="020B0604030504040204" pitchFamily="34" charset="-120"/>
                <a:ea typeface="微軟正黑體" panose="020B0604030504040204" pitchFamily="34" charset="-120"/>
              </a:rPr>
              <a:t>活動前三天，請確認辦理活動所須之海報、簽到</a:t>
            </a:r>
            <a:r>
              <a:rPr lang="zh-TW" altLang="en-US" b="1" dirty="0">
                <a:latin typeface="微軟正黑體" panose="020B0604030504040204" pitchFamily="34" charset="-120"/>
                <a:ea typeface="微軟正黑體" panose="020B0604030504040204" pitchFamily="34" charset="-120"/>
              </a:rPr>
              <a:t>表</a:t>
            </a:r>
            <a:r>
              <a:rPr lang="zh-TW" altLang="en-US" b="1" dirty="0" smtClean="0">
                <a:latin typeface="微軟正黑體" panose="020B0604030504040204" pitchFamily="34" charset="-120"/>
                <a:ea typeface="微軟正黑體" panose="020B0604030504040204" pitchFamily="34" charset="-120"/>
              </a:rPr>
              <a:t>、問卷、</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領據</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感謝狀</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、材料、</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用品</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遊覽車</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等皆已聯絡或準備完成。</a:t>
            </a:r>
            <a:endParaRPr lang="en-US" altLang="zh-TW" b="1" dirty="0" smtClean="0">
              <a:latin typeface="微軟正黑體" panose="020B0604030504040204" pitchFamily="34" charset="-120"/>
              <a:ea typeface="微軟正黑體" panose="020B0604030504040204" pitchFamily="34" charset="-120"/>
            </a:endParaRPr>
          </a:p>
          <a:p>
            <a:pPr marL="0" indent="0">
              <a:buNone/>
            </a:pPr>
            <a:r>
              <a:rPr lang="zh-TW" altLang="zh-TW" b="1" dirty="0" smtClean="0">
                <a:solidFill>
                  <a:schemeClr val="accent5">
                    <a:lumMod val="60000"/>
                    <a:lumOff val="4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5">
                    <a:lumMod val="60000"/>
                    <a:lumOff val="40000"/>
                  </a:schemeClr>
                </a:solidFill>
                <a:latin typeface="微軟正黑體" panose="020B0604030504040204" pitchFamily="34" charset="-120"/>
                <a:ea typeface="微軟正黑體" panose="020B0604030504040204" pitchFamily="34" charset="-120"/>
              </a:rPr>
              <a:t> 礦泉水請至福利社領取。</a:t>
            </a:r>
            <a:endParaRPr lang="en-US" altLang="zh-TW" b="1" dirty="0" smtClean="0">
              <a:solidFill>
                <a:schemeClr val="accent5">
                  <a:lumMod val="60000"/>
                  <a:lumOff val="40000"/>
                </a:schemeClr>
              </a:solidFill>
              <a:latin typeface="微軟正黑體" panose="020B0604030504040204" pitchFamily="34" charset="-120"/>
              <a:ea typeface="微軟正黑體" panose="020B0604030504040204" pitchFamily="34" charset="-120"/>
            </a:endParaRPr>
          </a:p>
          <a:p>
            <a:pPr marL="0" indent="0">
              <a:buNone/>
            </a:pPr>
            <a:r>
              <a:rPr lang="zh-TW" altLang="zh-TW" b="1" dirty="0" smtClean="0">
                <a:solidFill>
                  <a:schemeClr val="accent5">
                    <a:lumMod val="60000"/>
                    <a:lumOff val="4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5">
                    <a:lumMod val="60000"/>
                    <a:lumOff val="40000"/>
                  </a:schemeClr>
                </a:solidFill>
                <a:latin typeface="微軟正黑體" panose="020B0604030504040204" pitchFamily="34" charset="-120"/>
                <a:ea typeface="微軟正黑體" panose="020B0604030504040204" pitchFamily="34" charset="-120"/>
              </a:rPr>
              <a:t>須採購之用品若經總務處確認由單位自行購買，送達後請務必</a:t>
            </a:r>
            <a:r>
              <a:rPr lang="zh-TW" altLang="en-US" b="1" u="sng" dirty="0" smtClean="0">
                <a:solidFill>
                  <a:srgbClr val="FF0066"/>
                </a:solidFill>
                <a:latin typeface="微軟正黑體" panose="020B0604030504040204" pitchFamily="34" charset="-120"/>
                <a:ea typeface="微軟正黑體" panose="020B0604030504040204" pitchFamily="34" charset="-120"/>
              </a:rPr>
              <a:t>與總務處約時間驗收</a:t>
            </a:r>
            <a:r>
              <a:rPr lang="zh-TW" altLang="en-US" b="1" dirty="0" smtClean="0">
                <a:solidFill>
                  <a:schemeClr val="accent5">
                    <a:lumMod val="60000"/>
                    <a:lumOff val="40000"/>
                  </a:schemeClr>
                </a:solidFill>
                <a:latin typeface="微軟正黑體" panose="020B0604030504040204" pitchFamily="34" charset="-120"/>
                <a:ea typeface="微軟正黑體" panose="020B0604030504040204" pitchFamily="34" charset="-120"/>
              </a:rPr>
              <a:t>。</a:t>
            </a:r>
            <a:endParaRPr lang="en-US" altLang="zh-TW" b="1" dirty="0">
              <a:latin typeface="微軟正黑體" panose="020B0604030504040204" pitchFamily="34" charset="-120"/>
              <a:ea typeface="微軟正黑體" panose="020B0604030504040204" pitchFamily="34" charset="-120"/>
            </a:endParaRPr>
          </a:p>
          <a:p>
            <a:pPr marL="0" indent="0">
              <a:buNone/>
            </a:pPr>
            <a:endParaRPr lang="en-US" altLang="zh-TW" sz="1100" b="1" dirty="0">
              <a:latin typeface="微軟正黑體" panose="020B0604030504040204" pitchFamily="34" charset="-120"/>
              <a:ea typeface="微軟正黑體" panose="020B0604030504040204" pitchFamily="34" charset="-120"/>
            </a:endParaRPr>
          </a:p>
          <a:p>
            <a:r>
              <a:rPr lang="zh-TW" altLang="en-US" b="1" dirty="0" smtClean="0">
                <a:latin typeface="微軟正黑體" panose="020B0604030504040204" pitchFamily="34" charset="-120"/>
                <a:ea typeface="微軟正黑體" panose="020B0604030504040204" pitchFamily="34" charset="-120"/>
              </a:rPr>
              <a:t>活動當天，若邀請校外人士進行講座或培訓課程等，請務必記得讓講師</a:t>
            </a:r>
            <a:r>
              <a:rPr lang="zh-TW" altLang="en-US" b="1" u="sng" dirty="0" smtClean="0">
                <a:solidFill>
                  <a:schemeClr val="accent1">
                    <a:lumMod val="60000"/>
                    <a:lumOff val="40000"/>
                  </a:schemeClr>
                </a:solidFill>
                <a:latin typeface="微軟正黑體" panose="020B0604030504040204" pitchFamily="34" charset="-120"/>
                <a:ea typeface="微軟正黑體" panose="020B0604030504040204" pitchFamily="34" charset="-120"/>
              </a:rPr>
              <a:t>填寫領據</a:t>
            </a:r>
            <a:r>
              <a:rPr lang="zh-TW" altLang="en-US" b="1" dirty="0" smtClean="0">
                <a:latin typeface="微軟正黑體" panose="020B0604030504040204" pitchFamily="34" charset="-120"/>
                <a:ea typeface="微軟正黑體" panose="020B0604030504040204" pitchFamily="34" charset="-120"/>
              </a:rPr>
              <a:t>；另，活動進行中，請記得</a:t>
            </a:r>
            <a:r>
              <a:rPr lang="zh-TW" altLang="en-US" b="1" u="sng" dirty="0" smtClean="0">
                <a:solidFill>
                  <a:schemeClr val="accent1">
                    <a:lumMod val="60000"/>
                    <a:lumOff val="40000"/>
                  </a:schemeClr>
                </a:solidFill>
                <a:latin typeface="微軟正黑體" panose="020B0604030504040204" pitchFamily="34" charset="-120"/>
                <a:ea typeface="微軟正黑體" panose="020B0604030504040204" pitchFamily="34" charset="-120"/>
              </a:rPr>
              <a:t>拍照</a:t>
            </a:r>
            <a:r>
              <a:rPr lang="zh-TW" altLang="en-US" b="1" dirty="0" smtClean="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活動結束</a:t>
            </a:r>
            <a:r>
              <a:rPr lang="zh-TW" altLang="en-US" b="1" dirty="0" smtClean="0">
                <a:latin typeface="微軟正黑體" panose="020B0604030504040204" pitchFamily="34" charset="-120"/>
                <a:ea typeface="微軟正黑體" panose="020B0604030504040204" pitchFamily="34" charset="-120"/>
              </a:rPr>
              <a:t>後，請記得</a:t>
            </a:r>
            <a:r>
              <a:rPr lang="zh-TW" altLang="en-US" b="1" u="sng" dirty="0" smtClean="0">
                <a:latin typeface="微軟正黑體" panose="020B0604030504040204" pitchFamily="34" charset="-120"/>
                <a:ea typeface="微軟正黑體" panose="020B0604030504040204" pitchFamily="34" charset="-120"/>
              </a:rPr>
              <a:t>回收問卷</a:t>
            </a:r>
            <a:r>
              <a:rPr lang="zh-TW" altLang="en-US" b="1" dirty="0" smtClean="0">
                <a:latin typeface="微軟正黑體" panose="020B0604030504040204" pitchFamily="34" charset="-120"/>
                <a:ea typeface="微軟正黑體" panose="020B0604030504040204" pitchFamily="34" charset="-120"/>
              </a:rPr>
              <a:t>。</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1395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8"/>
          <p:cNvSpPr>
            <a:spLocks noGrp="1"/>
          </p:cNvSpPr>
          <p:nvPr>
            <p:ph sz="quarter" idx="13"/>
          </p:nvPr>
        </p:nvSpPr>
        <p:spPr>
          <a:xfrm>
            <a:off x="685800" y="605642"/>
            <a:ext cx="10595758" cy="4768943"/>
          </a:xfrm>
        </p:spPr>
        <p:txBody>
          <a:bodyPr/>
          <a:lstStyle/>
          <a:p>
            <a:r>
              <a:rPr lang="zh-TW" altLang="en-US" b="1" dirty="0" smtClean="0">
                <a:latin typeface="微軟正黑體" panose="020B0604030504040204" pitchFamily="34" charset="-120"/>
                <a:ea typeface="微軟正黑體" panose="020B0604030504040204" pitchFamily="34" charset="-120"/>
              </a:rPr>
              <a:t>活動前</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校外人士</a:t>
            </a:r>
            <a:r>
              <a:rPr lang="en-US" altLang="zh-TW" b="1" dirty="0" smtClean="0">
                <a:latin typeface="微軟正黑體" panose="020B0604030504040204" pitchFamily="34" charset="-120"/>
                <a:ea typeface="微軟正黑體" panose="020B0604030504040204" pitchFamily="34" charset="-120"/>
              </a:rPr>
              <a:t>):</a:t>
            </a:r>
          </a:p>
          <a:p>
            <a:pPr marL="0" indent="0">
              <a:buNone/>
            </a:pPr>
            <a:r>
              <a:rPr lang="zh-TW" altLang="en-US" b="1" dirty="0" smtClean="0">
                <a:latin typeface="微軟正黑體" panose="020B0604030504040204" pitchFamily="34" charset="-120"/>
                <a:ea typeface="微軟正黑體" panose="020B0604030504040204" pitchFamily="34" charset="-120"/>
              </a:rPr>
              <a:t>領據開立</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 請至會計室網站</a:t>
            </a:r>
            <a:r>
              <a:rPr lang="en-US" altLang="zh-TW" b="1" dirty="0" smtClean="0">
                <a:latin typeface="微軟正黑體" panose="020B0604030504040204" pitchFamily="34" charset="-120"/>
                <a:ea typeface="微軟正黑體" panose="020B0604030504040204" pitchFamily="34" charset="-120"/>
              </a:rPr>
              <a:t>(</a:t>
            </a:r>
            <a:r>
              <a:rPr lang="en-US" altLang="zh-TW" sz="1600" b="1" dirty="0" smtClean="0">
                <a:solidFill>
                  <a:schemeClr val="bg2">
                    <a:lumMod val="75000"/>
                  </a:schemeClr>
                </a:solidFill>
                <a:latin typeface="微軟正黑體" panose="020B0604030504040204" pitchFamily="34" charset="-120"/>
                <a:ea typeface="微軟正黑體" panose="020B0604030504040204" pitchFamily="34" charset="-120"/>
                <a:hlinkClick r:id="rId2"/>
              </a:rPr>
              <a:t>http</a:t>
            </a:r>
            <a:r>
              <a:rPr lang="en-US" altLang="zh-TW" sz="1600" b="1" dirty="0">
                <a:solidFill>
                  <a:schemeClr val="bg2">
                    <a:lumMod val="75000"/>
                  </a:schemeClr>
                </a:solidFill>
                <a:latin typeface="微軟正黑體" panose="020B0604030504040204" pitchFamily="34" charset="-120"/>
                <a:ea typeface="微軟正黑體" panose="020B0604030504040204" pitchFamily="34" charset="-120"/>
                <a:hlinkClick r:id="rId2"/>
              </a:rPr>
              <a:t>://www.tsu.edu.tw/~</a:t>
            </a:r>
            <a:r>
              <a:rPr lang="en-US" altLang="zh-TW" sz="1600" b="1" dirty="0" smtClean="0">
                <a:solidFill>
                  <a:schemeClr val="bg2">
                    <a:lumMod val="75000"/>
                  </a:schemeClr>
                </a:solidFill>
                <a:latin typeface="微軟正黑體" panose="020B0604030504040204" pitchFamily="34" charset="-120"/>
                <a:ea typeface="微軟正黑體" panose="020B0604030504040204" pitchFamily="34" charset="-120"/>
                <a:hlinkClick r:id="rId2"/>
              </a:rPr>
              <a:t>acctg/download.html</a:t>
            </a:r>
            <a:r>
              <a:rPr lang="en-US" altLang="zh-TW" sz="1600"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下載</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領據</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並填寫</a:t>
            </a:r>
            <a:r>
              <a:rPr lang="zh-TW" altLang="en-US" b="1" u="sng" dirty="0" smtClean="0">
                <a:solidFill>
                  <a:srgbClr val="FF0066"/>
                </a:solidFill>
                <a:latin typeface="微軟正黑體" panose="020B0604030504040204" pitchFamily="34" charset="-120"/>
                <a:ea typeface="微軟正黑體" panose="020B0604030504040204" pitchFamily="34" charset="-120"/>
              </a:rPr>
              <a:t>受領者之姓名</a:t>
            </a:r>
            <a:r>
              <a:rPr lang="zh-TW" altLang="en-US" b="1" dirty="0" smtClean="0">
                <a:latin typeface="微軟正黑體" panose="020B0604030504040204" pitchFamily="34" charset="-120"/>
                <a:ea typeface="微軟正黑體" panose="020B0604030504040204" pitchFamily="34" charset="-120"/>
              </a:rPr>
              <a:t>、</a:t>
            </a:r>
            <a:r>
              <a:rPr lang="zh-TW" altLang="en-US" b="1" u="sng" dirty="0" smtClean="0">
                <a:solidFill>
                  <a:srgbClr val="FF0066"/>
                </a:solidFill>
                <a:latin typeface="微軟正黑體" panose="020B0604030504040204" pitchFamily="34" charset="-120"/>
                <a:ea typeface="微軟正黑體" panose="020B0604030504040204" pitchFamily="34" charset="-120"/>
              </a:rPr>
              <a:t>費用別</a:t>
            </a:r>
            <a:r>
              <a:rPr lang="zh-TW" altLang="en-US" b="1" dirty="0" smtClean="0">
                <a:latin typeface="微軟正黑體" panose="020B0604030504040204" pitchFamily="34" charset="-120"/>
                <a:ea typeface="微軟正黑體" panose="020B0604030504040204" pitchFamily="34" charset="-120"/>
              </a:rPr>
              <a:t>、</a:t>
            </a:r>
            <a:r>
              <a:rPr lang="zh-TW" altLang="en-US" b="1" u="sng" dirty="0" smtClean="0">
                <a:solidFill>
                  <a:srgbClr val="FF0066"/>
                </a:solidFill>
                <a:latin typeface="微軟正黑體" panose="020B0604030504040204" pitchFamily="34" charset="-120"/>
                <a:ea typeface="微軟正黑體" panose="020B0604030504040204" pitchFamily="34" charset="-120"/>
              </a:rPr>
              <a:t>應領金額</a:t>
            </a:r>
            <a:r>
              <a:rPr lang="zh-TW" altLang="en-US" b="1" dirty="0" smtClean="0">
                <a:latin typeface="微軟正黑體" panose="020B0604030504040204" pitchFamily="34" charset="-120"/>
                <a:ea typeface="微軟正黑體" panose="020B0604030504040204" pitchFamily="34" charset="-120"/>
              </a:rPr>
              <a:t>、</a:t>
            </a:r>
            <a:r>
              <a:rPr lang="zh-TW" altLang="en-US" b="1" u="sng" dirty="0" smtClean="0">
                <a:solidFill>
                  <a:srgbClr val="FF0066"/>
                </a:solidFill>
                <a:latin typeface="微軟正黑體" panose="020B0604030504040204" pitchFamily="34" charset="-120"/>
                <a:ea typeface="微軟正黑體" panose="020B0604030504040204" pitchFamily="34" charset="-120"/>
              </a:rPr>
              <a:t>學校</a:t>
            </a:r>
            <a:r>
              <a:rPr lang="zh-TW" altLang="zh-TW" b="1" u="sng" dirty="0" smtClean="0">
                <a:solidFill>
                  <a:srgbClr val="FF0066"/>
                </a:solidFill>
                <a:latin typeface="微軟正黑體" panose="020B0604030504040204" pitchFamily="34" charset="-120"/>
                <a:ea typeface="微軟正黑體" panose="020B0604030504040204" pitchFamily="34" charset="-120"/>
              </a:rPr>
              <a:t>負擔</a:t>
            </a:r>
            <a:r>
              <a:rPr lang="zh-TW" altLang="zh-TW" b="1" u="sng" dirty="0">
                <a:solidFill>
                  <a:srgbClr val="FF0066"/>
                </a:solidFill>
                <a:latin typeface="微軟正黑體" panose="020B0604030504040204" pitchFamily="34" charset="-120"/>
                <a:ea typeface="微軟正黑體" panose="020B0604030504040204" pitchFamily="34" charset="-120"/>
              </a:rPr>
              <a:t>之二代健保</a:t>
            </a:r>
            <a:r>
              <a:rPr lang="zh-TW" altLang="zh-TW" b="1" u="sng" dirty="0" smtClean="0">
                <a:solidFill>
                  <a:srgbClr val="FF0066"/>
                </a:solidFill>
                <a:latin typeface="微軟正黑體" panose="020B0604030504040204" pitchFamily="34" charset="-120"/>
                <a:ea typeface="微軟正黑體" panose="020B0604030504040204" pitchFamily="34" charset="-120"/>
              </a:rPr>
              <a:t>費</a:t>
            </a:r>
            <a:r>
              <a:rPr lang="zh-TW" altLang="en-US" b="1" dirty="0" smtClean="0">
                <a:latin typeface="微軟正黑體" panose="020B0604030504040204" pitchFamily="34" charset="-120"/>
                <a:ea typeface="微軟正黑體" panose="020B0604030504040204" pitchFamily="34" charset="-120"/>
              </a:rPr>
              <a:t>欄位。</a:t>
            </a:r>
            <a:endParaRPr lang="en-US" altLang="zh-TW" b="1" dirty="0" smtClean="0">
              <a:latin typeface="微軟正黑體" panose="020B0604030504040204" pitchFamily="34" charset="-120"/>
              <a:ea typeface="微軟正黑體" panose="020B0604030504040204" pitchFamily="34" charset="-120"/>
            </a:endParaRPr>
          </a:p>
          <a:p>
            <a:pPr marL="0" indent="0">
              <a:buNone/>
            </a:pPr>
            <a:r>
              <a:rPr lang="zh-TW" altLang="zh-TW" b="1" dirty="0" smtClean="0">
                <a:solidFill>
                  <a:schemeClr val="accent5">
                    <a:lumMod val="60000"/>
                    <a:lumOff val="40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5">
                    <a:lumMod val="60000"/>
                    <a:lumOff val="40000"/>
                  </a:schemeClr>
                </a:solidFill>
                <a:latin typeface="微軟正黑體" panose="020B0604030504040204" pitchFamily="34" charset="-120"/>
                <a:ea typeface="微軟正黑體" panose="020B0604030504040204" pitchFamily="34" charset="-120"/>
              </a:rPr>
              <a:t> 交通費若有票根，其金額不須列入應領金額中，亦不須編列補充保費。</a:t>
            </a:r>
            <a:endParaRPr lang="en-US" altLang="zh-TW" b="1" dirty="0" smtClean="0">
              <a:latin typeface="微軟正黑體" panose="020B0604030504040204" pitchFamily="34" charset="-120"/>
              <a:ea typeface="微軟正黑體" panose="020B0604030504040204" pitchFamily="34" charset="-120"/>
            </a:endParaRPr>
          </a:p>
          <a:p>
            <a:endParaRPr lang="en-US" altLang="zh-TW" b="1" dirty="0">
              <a:latin typeface="微軟正黑體" panose="020B0604030504040204" pitchFamily="34" charset="-120"/>
              <a:ea typeface="微軟正黑體" panose="020B0604030504040204" pitchFamily="34" charset="-120"/>
            </a:endParaRPr>
          </a:p>
          <a:p>
            <a:r>
              <a:rPr lang="zh-TW" altLang="en-US" b="1" dirty="0" smtClean="0">
                <a:latin typeface="微軟正黑體" panose="020B0604030504040204" pitchFamily="34" charset="-120"/>
                <a:ea typeface="微軟正黑體" panose="020B0604030504040204" pitchFamily="34" charset="-120"/>
              </a:rPr>
              <a:t>活動後</a:t>
            </a:r>
            <a:r>
              <a:rPr lang="en-US" altLang="zh-TW" b="1" dirty="0" smtClean="0">
                <a:latin typeface="微軟正黑體" panose="020B0604030504040204" pitchFamily="34" charset="-120"/>
                <a:ea typeface="微軟正黑體" panose="020B0604030504040204" pitchFamily="34" charset="-120"/>
              </a:rPr>
              <a:t>:</a:t>
            </a:r>
          </a:p>
          <a:p>
            <a:pPr marL="0" indent="0">
              <a:buNone/>
            </a:pPr>
            <a:r>
              <a:rPr lang="zh-TW" altLang="en-US" b="1" dirty="0">
                <a:latin typeface="微軟正黑體" panose="020B0604030504040204" pitchFamily="34" charset="-120"/>
                <a:ea typeface="微軟正黑體" panose="020B0604030504040204" pitchFamily="34" charset="-120"/>
              </a:rPr>
              <a:t>請至會計</a:t>
            </a:r>
            <a:r>
              <a:rPr lang="zh-TW" altLang="en-US" b="1" dirty="0" smtClean="0">
                <a:latin typeface="微軟正黑體" panose="020B0604030504040204" pitchFamily="34" charset="-120"/>
                <a:ea typeface="微軟正黑體" panose="020B0604030504040204" pitchFamily="34" charset="-120"/>
              </a:rPr>
              <a:t>系統找原申請鐘點費之請購單，點選</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明細</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及</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講座鐘點費</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欄位後按印領清冊並選取</a:t>
            </a:r>
            <a:r>
              <a:rPr lang="zh-TW" altLang="en-US" b="1" u="sng" dirty="0" smtClean="0">
                <a:solidFill>
                  <a:srgbClr val="C00000"/>
                </a:solidFill>
                <a:latin typeface="微軟正黑體" panose="020B0604030504040204" pitchFamily="34" charset="-120"/>
                <a:ea typeface="微軟正黑體" panose="020B0604030504040204" pitchFamily="34" charset="-120"/>
              </a:rPr>
              <a:t>新增</a:t>
            </a:r>
            <a:r>
              <a:rPr lang="zh-TW" altLang="en-US" b="1" dirty="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選擇</a:t>
            </a:r>
            <a:r>
              <a:rPr lang="zh-TW" altLang="en-US" b="1" u="sng" dirty="0" smtClean="0">
                <a:solidFill>
                  <a:srgbClr val="FF0066"/>
                </a:solidFill>
                <a:latin typeface="微軟正黑體" panose="020B0604030504040204" pitchFamily="34" charset="-120"/>
                <a:ea typeface="微軟正黑體" panose="020B0604030504040204" pitchFamily="34" charset="-120"/>
              </a:rPr>
              <a:t>領據</a:t>
            </a:r>
            <a:r>
              <a:rPr lang="en-US" altLang="zh-TW" b="1" dirty="0" smtClean="0">
                <a:latin typeface="微軟正黑體" panose="020B0604030504040204" pitchFamily="34" charset="-120"/>
                <a:ea typeface="微軟正黑體" panose="020B0604030504040204" pitchFamily="34" charset="-120"/>
              </a:rPr>
              <a:t>KEY</a:t>
            </a:r>
            <a:r>
              <a:rPr lang="zh-TW" altLang="en-US" b="1" dirty="0" smtClean="0">
                <a:latin typeface="微軟正黑體" panose="020B0604030504040204" pitchFamily="34" charset="-120"/>
                <a:ea typeface="微軟正黑體" panose="020B0604030504040204" pitchFamily="34" charset="-120"/>
              </a:rPr>
              <a:t>入講師資料及金額等。</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665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additive="base">
                                        <p:cTn id="12"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 calcmode="lin" valueType="num">
                                      <p:cBhvr additive="base">
                                        <p:cTn id="16"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42" presetClass="entr" presetSubtype="0" fill="hold" nodeType="after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500"/>
                                        <p:tgtEl>
                                          <p:spTgt spid="9">
                                            <p:txEl>
                                              <p:pRg st="4" end="4"/>
                                            </p:txEl>
                                          </p:spTgt>
                                        </p:tgtEl>
                                      </p:cBhvr>
                                    </p:animEffect>
                                    <p:anim calcmode="lin" valueType="num">
                                      <p:cBhvr>
                                        <p:cTn id="22"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3" dur="500" fill="hold"/>
                                        <p:tgtEl>
                                          <p:spTgt spid="9">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9">
                                            <p:txEl>
                                              <p:pRg st="5" end="5"/>
                                            </p:txEl>
                                          </p:spTgt>
                                        </p:tgtEl>
                                        <p:attrNameLst>
                                          <p:attrName>style.visibility</p:attrName>
                                        </p:attrNameLst>
                                      </p:cBhvr>
                                      <p:to>
                                        <p:strVal val="visible"/>
                                      </p:to>
                                    </p:set>
                                    <p:animEffect transition="in" filter="fade">
                                      <p:cBhvr>
                                        <p:cTn id="26" dur="500"/>
                                        <p:tgtEl>
                                          <p:spTgt spid="9">
                                            <p:txEl>
                                              <p:pRg st="5" end="5"/>
                                            </p:txEl>
                                          </p:spTgt>
                                        </p:tgtEl>
                                      </p:cBhvr>
                                    </p:animEffect>
                                    <p:anim calcmode="lin" valueType="num">
                                      <p:cBhvr>
                                        <p:cTn id="2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normAutofit/>
          </a:bodyPr>
          <a:lstStyle/>
          <a:p>
            <a:r>
              <a:rPr lang="zh-TW" altLang="en-US" sz="7200" b="1" dirty="0" smtClean="0">
                <a:solidFill>
                  <a:schemeClr val="tx1"/>
                </a:solidFill>
                <a:latin typeface="微軟正黑體" panose="020B0604030504040204" pitchFamily="34" charset="-120"/>
                <a:ea typeface="微軟正黑體" panose="020B0604030504040204" pitchFamily="34" charset="-120"/>
              </a:rPr>
              <a:t>核銷程序</a:t>
            </a:r>
            <a:endParaRPr lang="zh-TW" altLang="en-US" sz="7200" dirty="0"/>
          </a:p>
        </p:txBody>
      </p:sp>
    </p:spTree>
    <p:extLst>
      <p:ext uri="{BB962C8B-B14F-4D97-AF65-F5344CB8AC3E}">
        <p14:creationId xmlns:p14="http://schemas.microsoft.com/office/powerpoint/2010/main" val="1843757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3"/>
          </p:nvPr>
        </p:nvSpPr>
        <p:spPr>
          <a:xfrm>
            <a:off x="685800" y="365223"/>
            <a:ext cx="10916392" cy="5073675"/>
          </a:xfrm>
        </p:spPr>
        <p:txBody>
          <a:bodyPr>
            <a:normAutofit/>
          </a:bodyPr>
          <a:lstStyle/>
          <a:p>
            <a:r>
              <a:rPr lang="zh-TW" altLang="en-US" b="1" dirty="0" smtClean="0">
                <a:latin typeface="微軟正黑體" panose="020B0604030504040204" pitchFamily="34" charset="-120"/>
                <a:ea typeface="微軟正黑體" panose="020B0604030504040204" pitchFamily="34" charset="-120"/>
              </a:rPr>
              <a:t>請使用計畫辦公室給予各單位之帳號及密碼登入會計系統並找到原請購單。</a:t>
            </a:r>
            <a:endParaRPr lang="en-US" altLang="zh-TW" b="1" dirty="0" smtClean="0">
              <a:latin typeface="微軟正黑體" panose="020B0604030504040204" pitchFamily="34" charset="-120"/>
              <a:ea typeface="微軟正黑體" panose="020B0604030504040204" pitchFamily="34" charset="-120"/>
            </a:endParaRPr>
          </a:p>
          <a:p>
            <a:pPr marL="0" indent="0">
              <a:buNone/>
            </a:pPr>
            <a:endParaRPr lang="en-US" altLang="zh-TW" sz="1100" b="1" dirty="0">
              <a:solidFill>
                <a:schemeClr val="accent5">
                  <a:lumMod val="75000"/>
                </a:schemeClr>
              </a:solidFill>
              <a:latin typeface="微軟正黑體" panose="020B0604030504040204" pitchFamily="34" charset="-120"/>
              <a:ea typeface="微軟正黑體" panose="020B0604030504040204" pitchFamily="34" charset="-120"/>
            </a:endParaRPr>
          </a:p>
          <a:p>
            <a:r>
              <a:rPr lang="zh-TW" altLang="en-US" b="1" dirty="0" smtClean="0">
                <a:latin typeface="微軟正黑體" panose="020B0604030504040204" pitchFamily="34" charset="-120"/>
                <a:ea typeface="微軟正黑體" panose="020B0604030504040204" pitchFamily="34" charset="-120"/>
              </a:rPr>
              <a:t>列印支出憑證，依申請類別附上請購單</a:t>
            </a:r>
            <a:r>
              <a:rPr lang="en-US" altLang="zh-TW" sz="1600" b="1" dirty="0" smtClean="0">
                <a:latin typeface="微軟正黑體" panose="020B0604030504040204" pitchFamily="34" charset="-120"/>
                <a:ea typeface="微軟正黑體" panose="020B0604030504040204" pitchFamily="34" charset="-120"/>
              </a:rPr>
              <a:t>(</a:t>
            </a:r>
            <a:r>
              <a:rPr lang="zh-TW" altLang="en-US" sz="1600" b="1" dirty="0" smtClean="0">
                <a:latin typeface="微軟正黑體" panose="020B0604030504040204" pitchFamily="34" charset="-120"/>
                <a:ea typeface="微軟正黑體" panose="020B0604030504040204" pitchFamily="34" charset="-120"/>
              </a:rPr>
              <a:t>正</a:t>
            </a:r>
            <a:r>
              <a:rPr lang="en-US" altLang="zh-TW" sz="1600" b="1" dirty="0" smtClean="0">
                <a:latin typeface="微軟正黑體" panose="020B0604030504040204" pitchFamily="34" charset="-120"/>
                <a:ea typeface="微軟正黑體" panose="020B0604030504040204" pitchFamily="34" charset="-120"/>
              </a:rPr>
              <a:t>/</a:t>
            </a:r>
            <a:r>
              <a:rPr lang="zh-TW" altLang="en-US" sz="1600" b="1" dirty="0" smtClean="0">
                <a:latin typeface="微軟正黑體" panose="020B0604030504040204" pitchFamily="34" charset="-120"/>
                <a:ea typeface="微軟正黑體" panose="020B0604030504040204" pitchFamily="34" charset="-120"/>
              </a:rPr>
              <a:t>影本</a:t>
            </a:r>
            <a:r>
              <a:rPr lang="en-US" altLang="zh-TW" sz="1600"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及其他相關資料進行核銷。</a:t>
            </a:r>
            <a:endParaRPr lang="en-US" altLang="zh-TW" sz="1100" b="1" dirty="0" smtClean="0">
              <a:solidFill>
                <a:schemeClr val="accent5">
                  <a:lumMod val="75000"/>
                </a:schemeClr>
              </a:solidFill>
              <a:latin typeface="微軟正黑體" panose="020B0604030504040204" pitchFamily="34" charset="-120"/>
              <a:ea typeface="微軟正黑體" panose="020B0604030504040204" pitchFamily="34" charset="-120"/>
            </a:endParaRPr>
          </a:p>
          <a:p>
            <a:pPr marL="0" indent="0">
              <a:buNone/>
            </a:pPr>
            <a:r>
              <a:rPr lang="zh-TW" altLang="zh-TW" b="1" dirty="0" smtClean="0">
                <a:solidFill>
                  <a:schemeClr val="accent5">
                    <a:lumMod val="75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5">
                    <a:lumMod val="75000"/>
                  </a:schemeClr>
                </a:solidFill>
                <a:latin typeface="微軟正黑體" panose="020B0604030504040204" pitchFamily="34" charset="-120"/>
                <a:ea typeface="微軟正黑體" panose="020B0604030504040204" pitchFamily="34" charset="-120"/>
              </a:rPr>
              <a:t>若為預付款，請務必記得核銷時</a:t>
            </a:r>
            <a:r>
              <a:rPr lang="zh-TW" altLang="en-US" b="1" u="sng" dirty="0">
                <a:solidFill>
                  <a:srgbClr val="FF0000"/>
                </a:solidFill>
                <a:latin typeface="微軟正黑體" panose="020B0604030504040204" pitchFamily="34" charset="-120"/>
                <a:ea typeface="微軟正黑體" panose="020B0604030504040204" pitchFamily="34" charset="-120"/>
              </a:rPr>
              <a:t>須</a:t>
            </a:r>
            <a:r>
              <a:rPr lang="zh-TW" altLang="zh-TW" b="1" u="sng" dirty="0" smtClean="0">
                <a:solidFill>
                  <a:srgbClr val="FF0000"/>
                </a:solidFill>
                <a:latin typeface="微軟正黑體" panose="020B0604030504040204" pitchFamily="34" charset="-120"/>
                <a:ea typeface="微軟正黑體" panose="020B0604030504040204" pitchFamily="34" charset="-120"/>
              </a:rPr>
              <a:t>勾</a:t>
            </a:r>
            <a:r>
              <a:rPr lang="zh-TW" altLang="zh-TW" b="1" u="sng" dirty="0">
                <a:solidFill>
                  <a:srgbClr val="FF0000"/>
                </a:solidFill>
                <a:latin typeface="微軟正黑體" panose="020B0604030504040204" pitchFamily="34" charset="-120"/>
                <a:ea typeface="微軟正黑體" panose="020B0604030504040204" pitchFamily="34" charset="-120"/>
              </a:rPr>
              <a:t>預付款結</a:t>
            </a:r>
            <a:r>
              <a:rPr lang="zh-TW" altLang="zh-TW" b="1" u="sng" dirty="0" smtClean="0">
                <a:solidFill>
                  <a:srgbClr val="FF0000"/>
                </a:solidFill>
                <a:latin typeface="微軟正黑體" panose="020B0604030504040204" pitchFamily="34" charset="-120"/>
                <a:ea typeface="微軟正黑體" panose="020B0604030504040204" pitchFamily="34" charset="-120"/>
              </a:rPr>
              <a:t>報</a:t>
            </a:r>
            <a:r>
              <a:rPr lang="zh-TW" altLang="en-US" b="1" dirty="0" smtClean="0">
                <a:latin typeface="微軟正黑體" panose="020B0604030504040204" pitchFamily="34" charset="-120"/>
                <a:ea typeface="微軟正黑體" panose="020B0604030504040204" pitchFamily="34" charset="-120"/>
              </a:rPr>
              <a:t>，並</a:t>
            </a:r>
            <a:r>
              <a:rPr lang="zh-TW" altLang="en-US" b="1" u="sng" dirty="0" smtClean="0">
                <a:solidFill>
                  <a:srgbClr val="FF0000"/>
                </a:solidFill>
                <a:latin typeface="微軟正黑體" panose="020B0604030504040204" pitchFamily="34" charset="-120"/>
                <a:ea typeface="微軟正黑體" panose="020B0604030504040204" pitchFamily="34" charset="-120"/>
              </a:rPr>
              <a:t>填寫</a:t>
            </a:r>
            <a:r>
              <a:rPr lang="zh-TW" altLang="en-US" b="1" dirty="0" smtClean="0">
                <a:latin typeface="微軟正黑體" panose="020B0604030504040204" pitchFamily="34" charset="-120"/>
                <a:ea typeface="微軟正黑體" panose="020B0604030504040204" pitchFamily="34" charset="-120"/>
              </a:rPr>
              <a:t>請購單影本下</a:t>
            </a:r>
            <a:r>
              <a:rPr lang="zh-TW" altLang="en-US" b="1" dirty="0">
                <a:latin typeface="微軟正黑體" panose="020B0604030504040204" pitchFamily="34" charset="-120"/>
                <a:ea typeface="微軟正黑體" panose="020B0604030504040204" pitchFamily="34" charset="-120"/>
              </a:rPr>
              <a:t>方</a:t>
            </a:r>
            <a:r>
              <a:rPr lang="en-US" altLang="zh-TW" b="1" dirty="0" smtClean="0">
                <a:latin typeface="微軟正黑體" panose="020B0604030504040204" pitchFamily="34" charset="-120"/>
                <a:ea typeface="微軟正黑體" panose="020B0604030504040204" pitchFamily="34" charset="-120"/>
              </a:rPr>
              <a:t>【</a:t>
            </a:r>
            <a:r>
              <a:rPr lang="zh-TW" altLang="en-US" b="1" u="sng" dirty="0" smtClean="0">
                <a:solidFill>
                  <a:srgbClr val="FF0066"/>
                </a:solidFill>
                <a:latin typeface="微軟正黑體" panose="020B0604030504040204" pitchFamily="34" charset="-120"/>
                <a:ea typeface="微軟正黑體" panose="020B0604030504040204" pitchFamily="34" charset="-120"/>
              </a:rPr>
              <a:t>預付款結報</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欄位；若有</a:t>
            </a:r>
            <a:r>
              <a:rPr lang="zh-TW" altLang="en-US" b="1" u="sng" dirty="0" smtClean="0">
                <a:solidFill>
                  <a:srgbClr val="0070C0"/>
                </a:solidFill>
                <a:latin typeface="微軟正黑體" panose="020B0604030504040204" pitchFamily="34" charset="-120"/>
                <a:ea typeface="微軟正黑體" panose="020B0604030504040204" pitchFamily="34" charset="-120"/>
              </a:rPr>
              <a:t>剩餘金額</a:t>
            </a:r>
            <a:r>
              <a:rPr lang="zh-TW" altLang="en-US" b="1" dirty="0" smtClean="0">
                <a:latin typeface="微軟正黑體" panose="020B0604030504040204" pitchFamily="34" charset="-120"/>
                <a:ea typeface="微軟正黑體" panose="020B0604030504040204" pitchFamily="34" charset="-120"/>
              </a:rPr>
              <a:t>，</a:t>
            </a:r>
            <a:r>
              <a:rPr lang="zh-TW" altLang="en-US" b="1" u="sng" dirty="0">
                <a:solidFill>
                  <a:srgbClr val="0070C0"/>
                </a:solidFill>
                <a:latin typeface="微軟正黑體" panose="020B0604030504040204" pitchFamily="34" charset="-120"/>
                <a:ea typeface="微軟正黑體" panose="020B0604030504040204" pitchFamily="34" charset="-120"/>
              </a:rPr>
              <a:t>請</a:t>
            </a:r>
            <a:r>
              <a:rPr lang="zh-TW" altLang="zh-TW" b="1" u="sng" dirty="0" smtClean="0">
                <a:solidFill>
                  <a:srgbClr val="0070C0"/>
                </a:solidFill>
                <a:latin typeface="微軟正黑體" panose="020B0604030504040204" pitchFamily="34" charset="-120"/>
                <a:ea typeface="微軟正黑體" panose="020B0604030504040204" pitchFamily="34" charset="-120"/>
              </a:rPr>
              <a:t>將之</a:t>
            </a:r>
            <a:r>
              <a:rPr lang="zh-TW" altLang="zh-TW" b="1" u="sng" dirty="0">
                <a:solidFill>
                  <a:srgbClr val="0070C0"/>
                </a:solidFill>
                <a:latin typeface="微軟正黑體" panose="020B0604030504040204" pitchFamily="34" charset="-120"/>
                <a:ea typeface="微軟正黑體" panose="020B0604030504040204" pitchFamily="34" charset="-120"/>
              </a:rPr>
              <a:t>繳回出納組並請組長蓋章</a:t>
            </a:r>
            <a:r>
              <a:rPr lang="zh-TW" altLang="en-US" b="1" dirty="0" smtClean="0">
                <a:latin typeface="微軟正黑體" panose="020B0604030504040204" pitchFamily="34" charset="-120"/>
                <a:ea typeface="微軟正黑體" panose="020B0604030504040204" pitchFamily="34" charset="-120"/>
              </a:rPr>
              <a:t>。</a:t>
            </a:r>
            <a:endParaRPr lang="en-US" altLang="zh-TW" b="1" dirty="0">
              <a:latin typeface="微軟正黑體" panose="020B0604030504040204" pitchFamily="34" charset="-120"/>
              <a:ea typeface="微軟正黑體" panose="020B0604030504040204" pitchFamily="34" charset="-120"/>
            </a:endParaRPr>
          </a:p>
          <a:p>
            <a:pPr marL="0" indent="0">
              <a:buNone/>
            </a:pPr>
            <a:endParaRPr lang="en-US" altLang="zh-TW" sz="1100" b="1" dirty="0" smtClean="0">
              <a:latin typeface="微軟正黑體" panose="020B0604030504040204" pitchFamily="34" charset="-120"/>
              <a:ea typeface="微軟正黑體" panose="020B0604030504040204" pitchFamily="34" charset="-120"/>
            </a:endParaRPr>
          </a:p>
          <a:p>
            <a:r>
              <a:rPr lang="zh-TW" altLang="en-US" b="1" dirty="0">
                <a:latin typeface="微軟正黑體" panose="020B0604030504040204" pitchFamily="34" charset="-120"/>
                <a:ea typeface="微軟正黑體" panose="020B0604030504040204" pitchFamily="34" charset="-120"/>
              </a:rPr>
              <a:t>核銷</a:t>
            </a:r>
            <a:r>
              <a:rPr lang="zh-TW" altLang="en-US" b="1" dirty="0" smtClean="0">
                <a:latin typeface="微軟正黑體" panose="020B0604030504040204" pitchFamily="34" charset="-120"/>
                <a:ea typeface="微軟正黑體" panose="020B0604030504040204" pitchFamily="34" charset="-120"/>
              </a:rPr>
              <a:t>時依項目不同前二格之蓋章單位</a:t>
            </a:r>
            <a:r>
              <a:rPr lang="zh-TW" altLang="en-US" b="1" dirty="0">
                <a:latin typeface="微軟正黑體" panose="020B0604030504040204" pitchFamily="34" charset="-120"/>
                <a:ea typeface="微軟正黑體" panose="020B0604030504040204" pitchFamily="34" charset="-120"/>
              </a:rPr>
              <a:t>如圖</a:t>
            </a:r>
            <a:r>
              <a:rPr lang="zh-TW" altLang="en-US" b="1" dirty="0" smtClean="0">
                <a:latin typeface="微軟正黑體" panose="020B0604030504040204" pitchFamily="34" charset="-120"/>
                <a:ea typeface="微軟正黑體" panose="020B0604030504040204" pitchFamily="34" charset="-120"/>
              </a:rPr>
              <a:t>所示</a:t>
            </a:r>
            <a:r>
              <a:rPr lang="en-US" altLang="zh-TW" b="1" dirty="0" smtClean="0">
                <a:latin typeface="微軟正黑體" panose="020B0604030504040204" pitchFamily="34" charset="-120"/>
                <a:ea typeface="微軟正黑體" panose="020B0604030504040204" pitchFamily="34" charset="-120"/>
              </a:rPr>
              <a:t>:</a:t>
            </a:r>
          </a:p>
          <a:p>
            <a:endParaRPr lang="en-US" altLang="zh-TW" sz="1100" b="1" dirty="0" smtClean="0">
              <a:latin typeface="微軟正黑體" panose="020B0604030504040204" pitchFamily="34" charset="-120"/>
              <a:ea typeface="微軟正黑體" panose="020B0604030504040204" pitchFamily="34" charset="-120"/>
            </a:endParaRPr>
          </a:p>
          <a:p>
            <a:r>
              <a:rPr lang="zh-TW" altLang="zh-TW" b="1" dirty="0" smtClean="0">
                <a:latin typeface="微軟正黑體" panose="020B0604030504040204" pitchFamily="34" charset="-120"/>
                <a:ea typeface="微軟正黑體" panose="020B0604030504040204" pitchFamily="34" charset="-120"/>
              </a:rPr>
              <a:t>核銷</a:t>
            </a:r>
            <a:r>
              <a:rPr lang="zh-TW" altLang="zh-TW" b="1" dirty="0">
                <a:latin typeface="微軟正黑體" panose="020B0604030504040204" pitchFamily="34" charset="-120"/>
                <a:ea typeface="微軟正黑體" panose="020B0604030504040204" pitchFamily="34" charset="-120"/>
              </a:rPr>
              <a:t>流程跑完</a:t>
            </a:r>
            <a:r>
              <a:rPr lang="zh-TW" altLang="zh-TW" b="1" dirty="0" smtClean="0">
                <a:latin typeface="微軟正黑體" panose="020B0604030504040204" pitchFamily="34" charset="-120"/>
                <a:ea typeface="微軟正黑體" panose="020B0604030504040204" pitchFamily="34" charset="-120"/>
              </a:rPr>
              <a:t>後</a:t>
            </a:r>
            <a:r>
              <a:rPr lang="zh-TW" altLang="en-US" b="1" dirty="0" smtClean="0">
                <a:latin typeface="微軟正黑體" panose="020B0604030504040204" pitchFamily="34" charset="-120"/>
                <a:ea typeface="微軟正黑體" panose="020B0604030504040204" pitchFamily="34" charset="-120"/>
              </a:rPr>
              <a:t>請自行</a:t>
            </a:r>
            <a:r>
              <a:rPr lang="zh-TW" altLang="zh-TW" b="1" u="sng" dirty="0" smtClean="0">
                <a:solidFill>
                  <a:srgbClr val="FF7C80"/>
                </a:solidFill>
                <a:latin typeface="微軟正黑體" panose="020B0604030504040204" pitchFamily="34" charset="-120"/>
                <a:ea typeface="微軟正黑體" panose="020B0604030504040204" pitchFamily="34" charset="-120"/>
              </a:rPr>
              <a:t>掃描</a:t>
            </a:r>
            <a:r>
              <a:rPr lang="zh-TW" altLang="en-US" b="1" u="sng" dirty="0" smtClean="0">
                <a:solidFill>
                  <a:srgbClr val="FF7C80"/>
                </a:solidFill>
                <a:latin typeface="微軟正黑體" panose="020B0604030504040204" pitchFamily="34" charset="-120"/>
                <a:ea typeface="微軟正黑體" panose="020B0604030504040204" pitchFamily="34" charset="-120"/>
              </a:rPr>
              <a:t>留</a:t>
            </a:r>
            <a:r>
              <a:rPr lang="zh-TW" altLang="zh-TW" b="1" u="sng" dirty="0" smtClean="0">
                <a:solidFill>
                  <a:srgbClr val="FF7C80"/>
                </a:solidFill>
                <a:latin typeface="微軟正黑體" panose="020B0604030504040204" pitchFamily="34" charset="-120"/>
                <a:ea typeface="微軟正黑體" panose="020B0604030504040204" pitchFamily="34" charset="-120"/>
              </a:rPr>
              <a:t>檔</a:t>
            </a:r>
            <a:r>
              <a:rPr lang="zh-TW" altLang="zh-TW" b="1" dirty="0">
                <a:latin typeface="微軟正黑體" panose="020B0604030504040204" pitchFamily="34" charset="-120"/>
                <a:ea typeface="微軟正黑體" panose="020B0604030504040204" pitchFamily="34" charset="-120"/>
              </a:rPr>
              <a:t>，正本送至會計室</a:t>
            </a:r>
            <a:r>
              <a:rPr lang="zh-TW" altLang="zh-TW" b="1" dirty="0" smtClean="0">
                <a:latin typeface="微軟正黑體" panose="020B0604030504040204" pitchFamily="34" charset="-120"/>
                <a:ea typeface="微軟正黑體" panose="020B0604030504040204" pitchFamily="34" charset="-120"/>
              </a:rPr>
              <a:t>留存</a:t>
            </a:r>
            <a:r>
              <a:rPr lang="zh-TW" altLang="en-US" b="1" dirty="0" smtClean="0">
                <a:latin typeface="微軟正黑體" panose="020B0604030504040204" pitchFamily="34" charset="-120"/>
                <a:ea typeface="微軟正黑體" panose="020B0604030504040204" pitchFamily="34" charset="-120"/>
              </a:rPr>
              <a:t>。</a:t>
            </a:r>
            <a:endParaRPr lang="en-US" altLang="zh-TW" b="1" dirty="0" smtClean="0">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2042" y="3077969"/>
            <a:ext cx="5545774" cy="1220897"/>
          </a:xfrm>
          <a:prstGeom prst="rect">
            <a:avLst/>
          </a:prstGeom>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52011" y="0"/>
            <a:ext cx="6983970" cy="6374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270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additive="base">
                                        <p:cTn id="2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 calcmode="lin" valueType="num">
                                      <p:cBhvr additive="base">
                                        <p:cTn id="3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3625" y="311270"/>
            <a:ext cx="10396882" cy="900013"/>
          </a:xfrm>
        </p:spPr>
        <p:txBody>
          <a:bodyPr>
            <a:normAutofit/>
          </a:bodyPr>
          <a:lstStyle/>
          <a:p>
            <a:r>
              <a:rPr lang="zh-TW" altLang="en-US" sz="4000" b="1" dirty="0" smtClean="0">
                <a:solidFill>
                  <a:srgbClr val="FF0000"/>
                </a:solidFill>
                <a:latin typeface="微軟正黑體" panose="020B0604030504040204" pitchFamily="34" charset="-120"/>
                <a:ea typeface="微軟正黑體" panose="020B0604030504040204" pitchFamily="34" charset="-120"/>
              </a:rPr>
              <a:t>★</a:t>
            </a:r>
            <a:r>
              <a:rPr lang="zh-TW" altLang="en-US" sz="4000" b="1" dirty="0" smtClean="0">
                <a:solidFill>
                  <a:schemeClr val="tx1"/>
                </a:solidFill>
                <a:latin typeface="微軟正黑體" panose="020B0604030504040204" pitchFamily="34" charset="-120"/>
                <a:ea typeface="微軟正黑體" panose="020B0604030504040204" pitchFamily="34" charset="-120"/>
              </a:rPr>
              <a:t> 請注意 </a:t>
            </a:r>
            <a:r>
              <a:rPr lang="en-US" altLang="zh-TW" sz="4000" b="1" dirty="0" smtClean="0">
                <a:solidFill>
                  <a:schemeClr val="tx1"/>
                </a:solidFill>
                <a:latin typeface="微軟正黑體" panose="020B0604030504040204" pitchFamily="34" charset="-120"/>
                <a:ea typeface="微軟正黑體" panose="020B0604030504040204" pitchFamily="34" charset="-120"/>
              </a:rPr>
              <a:t>:</a:t>
            </a:r>
            <a:endParaRPr lang="zh-TW" altLang="en-US" sz="4000" b="1" dirty="0">
              <a:solidFill>
                <a:schemeClr val="tx1"/>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sz="quarter" idx="13"/>
          </p:nvPr>
        </p:nvSpPr>
        <p:spPr>
          <a:xfrm>
            <a:off x="685800" y="1344482"/>
            <a:ext cx="10394707" cy="3958851"/>
          </a:xfrm>
        </p:spPr>
        <p:txBody>
          <a:bodyPr/>
          <a:lstStyle/>
          <a:p>
            <a:r>
              <a:rPr lang="zh-TW" altLang="en-US" b="1" dirty="0">
                <a:latin typeface="微軟正黑體" panose="020B0604030504040204" pitchFamily="34" charset="-120"/>
                <a:ea typeface="微軟正黑體" panose="020B0604030504040204" pitchFamily="34" charset="-120"/>
              </a:rPr>
              <a:t>核銷及成果報告務必於</a:t>
            </a:r>
            <a:r>
              <a:rPr lang="zh-TW" altLang="en-US" b="1" u="sng" dirty="0">
                <a:solidFill>
                  <a:srgbClr val="FF0000"/>
                </a:solidFill>
                <a:latin typeface="微軟正黑體" panose="020B0604030504040204" pitchFamily="34" charset="-120"/>
                <a:ea typeface="微軟正黑體" panose="020B0604030504040204" pitchFamily="34" charset="-120"/>
              </a:rPr>
              <a:t>活動結束後兩週內</a:t>
            </a:r>
            <a:r>
              <a:rPr lang="zh-TW" altLang="en-US" b="1" dirty="0" smtClean="0">
                <a:latin typeface="微軟正黑體" panose="020B0604030504040204" pitchFamily="34" charset="-120"/>
                <a:ea typeface="微軟正黑體" panose="020B0604030504040204" pitchFamily="34" charset="-120"/>
              </a:rPr>
              <a:t>完成；另，</a:t>
            </a:r>
            <a:r>
              <a:rPr lang="zh-TW" altLang="en-US" b="1" dirty="0">
                <a:latin typeface="微軟正黑體" panose="020B0604030504040204" pitchFamily="34" charset="-120"/>
                <a:ea typeface="微軟正黑體" panose="020B0604030504040204" pitchFamily="34" charset="-120"/>
              </a:rPr>
              <a:t>成果</a:t>
            </a:r>
            <a:r>
              <a:rPr lang="zh-TW" altLang="en-US" b="1" dirty="0" smtClean="0">
                <a:latin typeface="微軟正黑體" panose="020B0604030504040204" pitchFamily="34" charset="-120"/>
                <a:ea typeface="微軟正黑體" panose="020B0604030504040204" pitchFamily="34" charset="-120"/>
              </a:rPr>
              <a:t>報告須於跑核銷流程前上傳至</a:t>
            </a:r>
            <a:r>
              <a:rPr lang="zh-TW" altLang="en-US" b="1" u="sng" dirty="0">
                <a:solidFill>
                  <a:srgbClr val="FF6699"/>
                </a:solidFill>
                <a:latin typeface="微軟正黑體" panose="020B0604030504040204" pitchFamily="34" charset="-120"/>
                <a:ea typeface="微軟正黑體" panose="020B0604030504040204" pitchFamily="34" charset="-120"/>
              </a:rPr>
              <a:t>活動暨會議管理</a:t>
            </a:r>
            <a:r>
              <a:rPr lang="zh-TW" altLang="en-US" b="1" u="sng" dirty="0" smtClean="0">
                <a:solidFill>
                  <a:srgbClr val="FF6699"/>
                </a:solidFill>
                <a:latin typeface="微軟正黑體" panose="020B0604030504040204" pitchFamily="34" charset="-120"/>
                <a:ea typeface="微軟正黑體" panose="020B0604030504040204" pitchFamily="34" charset="-120"/>
              </a:rPr>
              <a:t>系統</a:t>
            </a:r>
            <a:r>
              <a:rPr lang="zh-TW" altLang="en-US" b="1" dirty="0" smtClean="0">
                <a:latin typeface="微軟正黑體" panose="020B0604030504040204" pitchFamily="34" charset="-120"/>
                <a:ea typeface="微軟正黑體" panose="020B0604030504040204" pitchFamily="34" charset="-120"/>
              </a:rPr>
              <a:t>。</a:t>
            </a:r>
            <a:endParaRPr lang="en-US" altLang="zh-TW" b="1" dirty="0" smtClean="0">
              <a:latin typeface="微軟正黑體" panose="020B0604030504040204" pitchFamily="34" charset="-120"/>
              <a:ea typeface="微軟正黑體" panose="020B0604030504040204" pitchFamily="34" charset="-120"/>
            </a:endParaRPr>
          </a:p>
          <a:p>
            <a:endParaRPr lang="en-US" altLang="zh-TW" sz="1100" b="1" dirty="0" smtClean="0">
              <a:latin typeface="微軟正黑體" panose="020B0604030504040204" pitchFamily="34" charset="-120"/>
              <a:ea typeface="微軟正黑體" panose="020B0604030504040204" pitchFamily="34" charset="-120"/>
            </a:endParaRPr>
          </a:p>
          <a:p>
            <a:r>
              <a:rPr lang="zh-TW" altLang="en-US" b="1" dirty="0" smtClean="0">
                <a:latin typeface="微軟正黑體" panose="020B0604030504040204" pitchFamily="34" charset="-120"/>
                <a:ea typeface="微軟正黑體" panose="020B0604030504040204" pitchFamily="34" charset="-120"/>
              </a:rPr>
              <a:t>承辦人及其單位主管完成支出憑證上之核章後，請一律</a:t>
            </a:r>
            <a:r>
              <a:rPr lang="zh-TW" altLang="en-US" b="1" u="sng" dirty="0" smtClean="0">
                <a:solidFill>
                  <a:srgbClr val="FF0000"/>
                </a:solidFill>
                <a:latin typeface="微軟正黑體" panose="020B0604030504040204" pitchFamily="34" charset="-120"/>
                <a:ea typeface="微軟正黑體" panose="020B0604030504040204" pitchFamily="34" charset="-120"/>
              </a:rPr>
              <a:t>先</a:t>
            </a:r>
            <a:r>
              <a:rPr lang="zh-TW" altLang="en-US" b="1" dirty="0" smtClean="0">
                <a:latin typeface="微軟正黑體" panose="020B0604030504040204" pitchFamily="34" charset="-120"/>
                <a:ea typeface="微軟正黑體" panose="020B0604030504040204" pitchFamily="34" charset="-120"/>
              </a:rPr>
              <a:t>將</a:t>
            </a:r>
            <a:r>
              <a:rPr lang="zh-TW" altLang="en-US" b="1" u="sng" dirty="0" smtClean="0">
                <a:solidFill>
                  <a:srgbClr val="FF0066"/>
                </a:solidFill>
                <a:latin typeface="微軟正黑體" panose="020B0604030504040204" pitchFamily="34" charset="-120"/>
                <a:ea typeface="微軟正黑體" panose="020B0604030504040204" pitchFamily="34" charset="-120"/>
              </a:rPr>
              <a:t>核銷文件</a:t>
            </a:r>
            <a:r>
              <a:rPr lang="zh-TW" altLang="en-US" b="1" dirty="0" smtClean="0">
                <a:latin typeface="微軟正黑體" panose="020B0604030504040204" pitchFamily="34" charset="-120"/>
                <a:ea typeface="微軟正黑體" panose="020B0604030504040204" pitchFamily="34" charset="-120"/>
              </a:rPr>
              <a:t>及</a:t>
            </a:r>
            <a:r>
              <a:rPr lang="zh-TW" altLang="en-US" b="1" u="sng" dirty="0" smtClean="0">
                <a:solidFill>
                  <a:srgbClr val="FF0066"/>
                </a:solidFill>
                <a:latin typeface="微軟正黑體" panose="020B0604030504040204" pitchFamily="34" charset="-120"/>
                <a:ea typeface="微軟正黑體" panose="020B0604030504040204" pitchFamily="34" charset="-120"/>
              </a:rPr>
              <a:t>成果報告</a:t>
            </a:r>
            <a:r>
              <a:rPr lang="en-US" altLang="zh-TW" sz="1600" b="1" u="sng" dirty="0" smtClean="0">
                <a:solidFill>
                  <a:srgbClr val="FF0066"/>
                </a:solidFill>
                <a:latin typeface="微軟正黑體" panose="020B0604030504040204" pitchFamily="34" charset="-120"/>
                <a:ea typeface="微軟正黑體" panose="020B0604030504040204" pitchFamily="34" charset="-120"/>
              </a:rPr>
              <a:t>(</a:t>
            </a:r>
            <a:r>
              <a:rPr lang="zh-TW" altLang="en-US" sz="1600" b="1" u="sng" dirty="0" smtClean="0">
                <a:solidFill>
                  <a:srgbClr val="FF0066"/>
                </a:solidFill>
                <a:latin typeface="微軟正黑體" panose="020B0604030504040204" pitchFamily="34" charset="-120"/>
                <a:ea typeface="微軟正黑體" panose="020B0604030504040204" pitchFamily="34" charset="-120"/>
              </a:rPr>
              <a:t>紙本及電子檔</a:t>
            </a:r>
            <a:r>
              <a:rPr lang="en-US" altLang="zh-TW" sz="1600" b="1" u="sng" dirty="0" smtClean="0">
                <a:solidFill>
                  <a:srgbClr val="FF0066"/>
                </a:solidFill>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繳至</a:t>
            </a:r>
            <a:r>
              <a:rPr lang="en-US" altLang="zh-TW" b="1" u="sng" dirty="0" smtClean="0">
                <a:solidFill>
                  <a:srgbClr val="FF6699"/>
                </a:solidFill>
                <a:latin typeface="微軟正黑體" panose="020B0604030504040204" pitchFamily="34" charset="-120"/>
                <a:ea typeface="微軟正黑體" panose="020B0604030504040204" pitchFamily="34" charset="-120"/>
              </a:rPr>
              <a:t>TC108</a:t>
            </a:r>
            <a:r>
              <a:rPr lang="zh-TW" altLang="en-US" b="1" u="sng" dirty="0" smtClean="0">
                <a:solidFill>
                  <a:srgbClr val="FF6699"/>
                </a:solidFill>
                <a:latin typeface="微軟正黑體" panose="020B0604030504040204" pitchFamily="34" charset="-120"/>
                <a:ea typeface="微軟正黑體" panose="020B0604030504040204" pitchFamily="34" charset="-120"/>
              </a:rPr>
              <a:t>辦公室</a:t>
            </a:r>
            <a:r>
              <a:rPr lang="zh-TW" altLang="en-US" b="1" dirty="0" smtClean="0">
                <a:latin typeface="微軟正黑體" panose="020B0604030504040204" pitchFamily="34" charset="-120"/>
                <a:ea typeface="微軟正黑體" panose="020B0604030504040204" pitchFamily="34" charset="-120"/>
              </a:rPr>
              <a:t>進行</a:t>
            </a:r>
            <a:r>
              <a:rPr lang="zh-TW" altLang="en-US" b="1" u="sng" dirty="0" smtClean="0">
                <a:solidFill>
                  <a:srgbClr val="FF0000"/>
                </a:solidFill>
                <a:latin typeface="微軟正黑體" panose="020B0604030504040204" pitchFamily="34" charset="-120"/>
                <a:ea typeface="微軟正黑體" panose="020B0604030504040204" pitchFamily="34" charset="-120"/>
              </a:rPr>
              <a:t>複核</a:t>
            </a:r>
            <a:r>
              <a:rPr lang="zh-TW" altLang="en-US" b="1" dirty="0" smtClean="0">
                <a:latin typeface="微軟正黑體" panose="020B0604030504040204" pitchFamily="34" charset="-120"/>
                <a:ea typeface="微軟正黑體" panose="020B0604030504040204" pitchFamily="34" charset="-120"/>
              </a:rPr>
              <a:t>，確認無誤後由計畫助理送至下個單位。</a:t>
            </a:r>
            <a:endParaRPr lang="en-US" altLang="zh-TW" b="1" dirty="0" smtClean="0">
              <a:latin typeface="微軟正黑體" panose="020B0604030504040204" pitchFamily="34" charset="-120"/>
              <a:ea typeface="微軟正黑體" panose="020B0604030504040204" pitchFamily="34" charset="-120"/>
            </a:endParaRPr>
          </a:p>
          <a:p>
            <a:pPr marL="0" indent="0">
              <a:buNone/>
            </a:pPr>
            <a:endParaRPr lang="en-US" altLang="zh-TW" sz="1100" b="1" u="sng" dirty="0" smtClean="0">
              <a:latin typeface="微軟正黑體" panose="020B0604030504040204" pitchFamily="34" charset="-120"/>
              <a:ea typeface="微軟正黑體" panose="020B0604030504040204" pitchFamily="34" charset="-120"/>
            </a:endParaRPr>
          </a:p>
          <a:p>
            <a:pPr marL="0" indent="0">
              <a:buNone/>
            </a:pPr>
            <a:endParaRPr lang="en-US" altLang="zh-TW" sz="1100" b="1" u="sng" dirty="0">
              <a:latin typeface="微軟正黑體" panose="020B0604030504040204" pitchFamily="34" charset="-120"/>
              <a:ea typeface="微軟正黑體" panose="020B0604030504040204" pitchFamily="34" charset="-120"/>
            </a:endParaRPr>
          </a:p>
          <a:p>
            <a:pPr marL="0" indent="0">
              <a:buNone/>
            </a:pPr>
            <a:r>
              <a:rPr lang="zh-TW" altLang="en-US" b="1" dirty="0" smtClean="0">
                <a:solidFill>
                  <a:srgbClr val="0070C0"/>
                </a:solidFill>
                <a:latin typeface="微軟正黑體" panose="020B0604030504040204" pitchFamily="34" charset="-120"/>
                <a:ea typeface="微軟正黑體" panose="020B0604030504040204" pitchFamily="34" charset="-120"/>
              </a:rPr>
              <a:t>▲請購後，若有項目金額未使用，請至會計系統將該請購單之金額歸零。</a:t>
            </a:r>
            <a:endParaRPr lang="en-US" altLang="zh-TW" b="1" dirty="0" smtClean="0">
              <a:solidFill>
                <a:srgbClr val="0070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6486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anim calcmode="lin" valueType="num">
                                      <p:cBhvr>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anim calcmode="lin" valueType="num">
                                      <p:cBhvr>
                                        <p:cTn id="2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rot="21420000">
            <a:off x="5911742" y="1922109"/>
            <a:ext cx="4767626" cy="1375608"/>
          </a:xfrm>
        </p:spPr>
        <p:txBody>
          <a:bodyPr>
            <a:normAutofit/>
          </a:bodyPr>
          <a:lstStyle/>
          <a:p>
            <a:r>
              <a:rPr lang="zh-TW" altLang="en-US" sz="7200" b="1" dirty="0" smtClean="0">
                <a:solidFill>
                  <a:schemeClr val="tx1"/>
                </a:solidFill>
                <a:latin typeface="微軟正黑體" panose="020B0604030504040204" pitchFamily="34" charset="-120"/>
                <a:ea typeface="微軟正黑體" panose="020B0604030504040204" pitchFamily="34" charset="-120"/>
              </a:rPr>
              <a:t>申請</a:t>
            </a:r>
            <a:r>
              <a:rPr lang="zh-TW" altLang="en-US" sz="7200" b="1" dirty="0">
                <a:solidFill>
                  <a:schemeClr val="tx1"/>
                </a:solidFill>
                <a:latin typeface="微軟正黑體" panose="020B0604030504040204" pitchFamily="34" charset="-120"/>
                <a:ea typeface="微軟正黑體" panose="020B0604030504040204" pitchFamily="34" charset="-120"/>
              </a:rPr>
              <a:t>階段</a:t>
            </a:r>
          </a:p>
        </p:txBody>
      </p:sp>
    </p:spTree>
    <p:extLst>
      <p:ext uri="{BB962C8B-B14F-4D97-AF65-F5344CB8AC3E}">
        <p14:creationId xmlns:p14="http://schemas.microsoft.com/office/powerpoint/2010/main" val="1561441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sz="quarter" idx="13"/>
          </p:nvPr>
        </p:nvSpPr>
        <p:spPr>
          <a:xfrm>
            <a:off x="325316" y="617517"/>
            <a:ext cx="10895869" cy="4572000"/>
          </a:xfrm>
        </p:spPr>
        <p:txBody>
          <a:bodyPr>
            <a:normAutofit/>
          </a:bodyPr>
          <a:lstStyle/>
          <a:p>
            <a:r>
              <a:rPr lang="zh-TW" altLang="en-US" sz="2200" b="1" dirty="0" smtClean="0">
                <a:latin typeface="微軟正黑體" panose="020B0604030504040204" pitchFamily="34" charset="-120"/>
                <a:ea typeface="微軟正黑體" panose="020B0604030504040204" pitchFamily="34" charset="-120"/>
              </a:rPr>
              <a:t>請申請人至</a:t>
            </a:r>
            <a:r>
              <a:rPr lang="zh-TW" altLang="en-US" sz="2200" b="1" dirty="0">
                <a:latin typeface="微軟正黑體" panose="020B0604030504040204" pitchFamily="34" charset="-120"/>
                <a:ea typeface="微軟正黑體" panose="020B0604030504040204" pitchFamily="34" charset="-120"/>
              </a:rPr>
              <a:t>高教</a:t>
            </a:r>
            <a:r>
              <a:rPr lang="zh-TW" altLang="en-US" sz="2200" b="1" dirty="0" smtClean="0">
                <a:latin typeface="微軟正黑體" panose="020B0604030504040204" pitchFamily="34" charset="-120"/>
                <a:ea typeface="微軟正黑體" panose="020B0604030504040204" pitchFamily="34" charset="-120"/>
              </a:rPr>
              <a:t>深耕計畫專網</a:t>
            </a:r>
            <a:r>
              <a:rPr lang="en-US" altLang="zh-TW" sz="2200" b="1" dirty="0" smtClean="0">
                <a:latin typeface="微軟正黑體" panose="020B0604030504040204" pitchFamily="34" charset="-120"/>
                <a:ea typeface="微軟正黑體" panose="020B0604030504040204" pitchFamily="34" charset="-120"/>
              </a:rPr>
              <a:t>-</a:t>
            </a:r>
            <a:r>
              <a:rPr lang="zh-TW" altLang="en-US" sz="2200" b="1" dirty="0" smtClean="0">
                <a:latin typeface="微軟正黑體" panose="020B0604030504040204" pitchFamily="34" charset="-120"/>
                <a:ea typeface="微軟正黑體" panose="020B0604030504040204" pitchFamily="34" charset="-120"/>
              </a:rPr>
              <a:t>下載專區</a:t>
            </a:r>
            <a:r>
              <a:rPr lang="en-US" altLang="zh-TW" sz="1600" b="1" dirty="0" smtClean="0">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hlinkClick r:id="rId2"/>
              </a:rPr>
              <a:t>http://</a:t>
            </a:r>
            <a:r>
              <a:rPr lang="en-US" altLang="zh-TW" sz="1600" b="1" dirty="0" smtClean="0">
                <a:latin typeface="微軟正黑體" panose="020B0604030504040204" pitchFamily="34" charset="-120"/>
                <a:ea typeface="微軟正黑體" panose="020B0604030504040204" pitchFamily="34" charset="-120"/>
                <a:hlinkClick r:id="rId2"/>
              </a:rPr>
              <a:t>hesp.tsu.edu.tw/files/11-1006-1573.php</a:t>
            </a:r>
            <a:r>
              <a:rPr lang="zh-TW" altLang="en-US" sz="1600" b="1" dirty="0" smtClean="0">
                <a:latin typeface="微軟正黑體" panose="020B0604030504040204" pitchFamily="34" charset="-120"/>
                <a:ea typeface="微軟正黑體" panose="020B0604030504040204" pitchFamily="34" charset="-120"/>
              </a:rPr>
              <a:t> </a:t>
            </a:r>
            <a:r>
              <a:rPr lang="en-US" altLang="zh-TW" sz="1600" b="1" dirty="0" smtClean="0">
                <a:latin typeface="微軟正黑體" panose="020B0604030504040204" pitchFamily="34" charset="-120"/>
                <a:ea typeface="微軟正黑體" panose="020B0604030504040204" pitchFamily="34" charset="-120"/>
              </a:rPr>
              <a:t>)</a:t>
            </a:r>
            <a:r>
              <a:rPr lang="zh-TW" altLang="en-US" sz="2200" b="1" dirty="0" smtClean="0">
                <a:latin typeface="微軟正黑體" panose="020B0604030504040204" pitchFamily="34" charset="-120"/>
                <a:ea typeface="微軟正黑體" panose="020B0604030504040204" pitchFamily="34" charset="-120"/>
              </a:rPr>
              <a:t>依據</a:t>
            </a:r>
            <a:r>
              <a:rPr lang="zh-TW" altLang="en-US" sz="2200" b="1" u="sng" dirty="0" smtClean="0">
                <a:latin typeface="微軟正黑體" panose="020B0604030504040204" pitchFamily="34" charset="-120"/>
                <a:ea typeface="微軟正黑體" panose="020B0604030504040204" pitchFamily="34" charset="-120"/>
              </a:rPr>
              <a:t>申請類別</a:t>
            </a:r>
            <a:r>
              <a:rPr lang="zh-TW" altLang="en-US" sz="2200" b="1" dirty="0" smtClean="0">
                <a:latin typeface="微軟正黑體" panose="020B0604030504040204" pitchFamily="34" charset="-120"/>
                <a:ea typeface="微軟正黑體" panose="020B0604030504040204" pitchFamily="34" charset="-120"/>
              </a:rPr>
              <a:t>下載計畫書填寫</a:t>
            </a:r>
            <a:r>
              <a:rPr lang="zh-TW" altLang="en-US" b="1" dirty="0" smtClean="0">
                <a:latin typeface="微軟正黑體" panose="020B0604030504040204" pitchFamily="34" charset="-120"/>
                <a:ea typeface="微軟正黑體" panose="020B0604030504040204" pitchFamily="34" charset="-120"/>
              </a:rPr>
              <a:t>。</a:t>
            </a:r>
            <a:endParaRPr lang="en-US" altLang="zh-TW" b="1" dirty="0" smtClean="0">
              <a:latin typeface="微軟正黑體" panose="020B0604030504040204" pitchFamily="34" charset="-120"/>
              <a:ea typeface="微軟正黑體" panose="020B0604030504040204" pitchFamily="34" charset="-120"/>
            </a:endParaRPr>
          </a:p>
          <a:p>
            <a:endParaRPr lang="en-US" altLang="zh-TW" sz="1100" b="1" dirty="0">
              <a:latin typeface="微軟正黑體" panose="020B0604030504040204" pitchFamily="34" charset="-120"/>
              <a:ea typeface="微軟正黑體" panose="020B0604030504040204" pitchFamily="34" charset="-120"/>
            </a:endParaRPr>
          </a:p>
          <a:p>
            <a:r>
              <a:rPr lang="zh-TW" altLang="en-US" sz="2200" b="1" dirty="0" smtClean="0">
                <a:latin typeface="微軟正黑體" panose="020B0604030504040204" pitchFamily="34" charset="-120"/>
                <a:ea typeface="微軟正黑體" panose="020B0604030504040204" pitchFamily="34" charset="-120"/>
              </a:rPr>
              <a:t>計畫書填寫完成並送予單位一、二級主管核章後，請將之繳至</a:t>
            </a:r>
            <a:r>
              <a:rPr lang="en-US" altLang="zh-TW" sz="2200" b="1" dirty="0" smtClean="0">
                <a:latin typeface="微軟正黑體" panose="020B0604030504040204" pitchFamily="34" charset="-120"/>
                <a:ea typeface="微軟正黑體" panose="020B0604030504040204" pitchFamily="34" charset="-120"/>
              </a:rPr>
              <a:t>TC108</a:t>
            </a:r>
            <a:r>
              <a:rPr lang="zh-TW" altLang="en-US" sz="2200" b="1" dirty="0" smtClean="0">
                <a:latin typeface="微軟正黑體" panose="020B0604030504040204" pitchFamily="34" charset="-120"/>
                <a:ea typeface="微軟正黑體" panose="020B0604030504040204" pitchFamily="34" charset="-120"/>
              </a:rPr>
              <a:t>辦公室進行審核。</a:t>
            </a:r>
            <a:endParaRPr lang="en-US" altLang="zh-TW" sz="2200" b="1" dirty="0" smtClean="0">
              <a:latin typeface="微軟正黑體" panose="020B0604030504040204" pitchFamily="34" charset="-120"/>
              <a:ea typeface="微軟正黑體" panose="020B0604030504040204" pitchFamily="34" charset="-120"/>
            </a:endParaRPr>
          </a:p>
          <a:p>
            <a:endParaRPr lang="en-US" altLang="zh-TW" sz="1100" b="1" dirty="0">
              <a:latin typeface="微軟正黑體" panose="020B0604030504040204" pitchFamily="34" charset="-120"/>
              <a:ea typeface="微軟正黑體" panose="020B0604030504040204" pitchFamily="34" charset="-120"/>
            </a:endParaRPr>
          </a:p>
          <a:p>
            <a:r>
              <a:rPr lang="zh-TW" altLang="en-US" sz="2200" b="1" dirty="0" smtClean="0">
                <a:latin typeface="微軟正黑體" panose="020B0604030504040204" pitchFamily="34" charset="-120"/>
                <a:ea typeface="微軟正黑體" panose="020B0604030504040204" pitchFamily="34" charset="-120"/>
              </a:rPr>
              <a:t>計畫辦公室完成審核後，通知承辦單位進行上簽。</a:t>
            </a:r>
            <a:endParaRPr lang="en-US" altLang="zh-TW" sz="2200" b="1" dirty="0" smtClean="0">
              <a:latin typeface="微軟正黑體" panose="020B0604030504040204" pitchFamily="34" charset="-120"/>
              <a:ea typeface="微軟正黑體" panose="020B0604030504040204" pitchFamily="34" charset="-120"/>
            </a:endParaRPr>
          </a:p>
          <a:p>
            <a:pPr marL="0" indent="0">
              <a:buNone/>
            </a:pPr>
            <a:endParaRPr lang="en-US" altLang="zh-TW" sz="1800" b="1" dirty="0" smtClean="0">
              <a:solidFill>
                <a:srgbClr val="FF0066"/>
              </a:solidFill>
              <a:latin typeface="微軟正黑體" panose="020B0604030504040204" pitchFamily="34" charset="-120"/>
              <a:ea typeface="微軟正黑體" panose="020B0604030504040204" pitchFamily="34" charset="-120"/>
            </a:endParaRPr>
          </a:p>
          <a:p>
            <a:pPr marL="0" indent="0">
              <a:buNone/>
            </a:pPr>
            <a:r>
              <a:rPr lang="zh-TW" altLang="en-US" b="1" dirty="0" smtClean="0">
                <a:solidFill>
                  <a:srgbClr val="FF0066"/>
                </a:solidFill>
                <a:latin typeface="微軟正黑體" panose="020B0604030504040204" pitchFamily="34" charset="-120"/>
                <a:ea typeface="微軟正黑體" panose="020B0604030504040204" pitchFamily="34" charset="-120"/>
              </a:rPr>
              <a:t>▲</a:t>
            </a:r>
            <a:r>
              <a:rPr lang="zh-TW" altLang="en-US" b="1" dirty="0" smtClean="0">
                <a:solidFill>
                  <a:schemeClr val="bg2">
                    <a:lumMod val="50000"/>
                  </a:schemeClr>
                </a:solidFill>
                <a:latin typeface="微軟正黑體" panose="020B0604030504040204" pitchFamily="34" charset="-120"/>
                <a:ea typeface="微軟正黑體" panose="020B0604030504040204" pitchFamily="34" charset="-120"/>
              </a:rPr>
              <a:t>計畫書請</a:t>
            </a:r>
            <a:r>
              <a:rPr lang="zh-TW" altLang="en-US" b="1" dirty="0">
                <a:solidFill>
                  <a:schemeClr val="bg2">
                    <a:lumMod val="50000"/>
                  </a:schemeClr>
                </a:solidFill>
                <a:latin typeface="微軟正黑體" panose="020B0604030504040204" pitchFamily="34" charset="-120"/>
                <a:ea typeface="微軟正黑體" panose="020B0604030504040204" pitchFamily="34" charset="-120"/>
              </a:rPr>
              <a:t>於辦理日期</a:t>
            </a:r>
            <a:r>
              <a:rPr lang="zh-TW" altLang="en-US" b="1" u="sng" dirty="0">
                <a:solidFill>
                  <a:srgbClr val="FF0000"/>
                </a:solidFill>
                <a:latin typeface="微軟正黑體" panose="020B0604030504040204" pitchFamily="34" charset="-120"/>
                <a:ea typeface="微軟正黑體" panose="020B0604030504040204" pitchFamily="34" charset="-120"/>
              </a:rPr>
              <a:t>前一個</a:t>
            </a:r>
            <a:r>
              <a:rPr lang="zh-TW" altLang="en-US" b="1" u="sng" dirty="0" smtClean="0">
                <a:solidFill>
                  <a:srgbClr val="FF0000"/>
                </a:solidFill>
                <a:latin typeface="微軟正黑體" panose="020B0604030504040204" pitchFamily="34" charset="-120"/>
                <a:ea typeface="微軟正黑體" panose="020B0604030504040204" pitchFamily="34" charset="-120"/>
              </a:rPr>
              <a:t>月</a:t>
            </a:r>
            <a:r>
              <a:rPr lang="zh-TW" altLang="en-US" b="1" dirty="0" smtClean="0">
                <a:latin typeface="微軟正黑體" panose="020B0604030504040204" pitchFamily="34" charset="-120"/>
                <a:ea typeface="微軟正黑體" panose="020B0604030504040204" pitchFamily="34" charset="-120"/>
              </a:rPr>
              <a:t>或</a:t>
            </a:r>
            <a:r>
              <a:rPr lang="zh-TW" altLang="en-US" b="1" u="sng" dirty="0" smtClean="0">
                <a:solidFill>
                  <a:srgbClr val="FF0000"/>
                </a:solidFill>
                <a:latin typeface="微軟正黑體" panose="020B0604030504040204" pitchFamily="34" charset="-120"/>
                <a:ea typeface="微軟正黑體" panose="020B0604030504040204" pitchFamily="34" charset="-120"/>
              </a:rPr>
              <a:t>公告</a:t>
            </a:r>
            <a:r>
              <a:rPr lang="zh-TW" altLang="en-US" b="1" u="sng" dirty="0">
                <a:solidFill>
                  <a:srgbClr val="FF0000"/>
                </a:solidFill>
                <a:latin typeface="微軟正黑體" panose="020B0604030504040204" pitchFamily="34" charset="-120"/>
                <a:ea typeface="微軟正黑體" panose="020B0604030504040204" pitchFamily="34" charset="-120"/>
              </a:rPr>
              <a:t>時間</a:t>
            </a:r>
            <a:r>
              <a:rPr lang="zh-TW" altLang="en-US" b="1" dirty="0">
                <a:solidFill>
                  <a:schemeClr val="bg2">
                    <a:lumMod val="50000"/>
                  </a:schemeClr>
                </a:solidFill>
                <a:latin typeface="微軟正黑體" panose="020B0604030504040204" pitchFamily="34" charset="-120"/>
                <a:ea typeface="微軟正黑體" panose="020B0604030504040204" pitchFamily="34" charset="-120"/>
              </a:rPr>
              <a:t>內</a:t>
            </a:r>
            <a:r>
              <a:rPr lang="zh-TW" altLang="en-US" b="1" dirty="0" smtClean="0">
                <a:solidFill>
                  <a:schemeClr val="bg2">
                    <a:lumMod val="50000"/>
                  </a:schemeClr>
                </a:solidFill>
                <a:latin typeface="微軟正黑體" panose="020B0604030504040204" pitchFamily="34" charset="-120"/>
                <a:ea typeface="微軟正黑體" panose="020B0604030504040204" pitchFamily="34" charset="-120"/>
              </a:rPr>
              <a:t>提出；若因故須更改辦理日期，最遲請於活動</a:t>
            </a:r>
            <a:r>
              <a:rPr lang="zh-TW" altLang="en-US" b="1" u="sng" dirty="0" smtClean="0">
                <a:solidFill>
                  <a:srgbClr val="FF7C80"/>
                </a:solidFill>
                <a:latin typeface="微軟正黑體" panose="020B0604030504040204" pitchFamily="34" charset="-120"/>
                <a:ea typeface="微軟正黑體" panose="020B0604030504040204" pitchFamily="34" charset="-120"/>
              </a:rPr>
              <a:t>前十日</a:t>
            </a:r>
            <a:r>
              <a:rPr lang="zh-TW" altLang="en-US" b="1" dirty="0" smtClean="0">
                <a:solidFill>
                  <a:schemeClr val="bg2">
                    <a:lumMod val="50000"/>
                  </a:schemeClr>
                </a:solidFill>
                <a:latin typeface="微軟正黑體" panose="020B0604030504040204" pitchFamily="34" charset="-120"/>
                <a:ea typeface="微軟正黑體" panose="020B0604030504040204" pitchFamily="34" charset="-120"/>
              </a:rPr>
              <a:t>通知各相關單位。</a:t>
            </a:r>
            <a:endParaRPr lang="en-US" altLang="zh-TW" b="1" dirty="0" smtClean="0">
              <a:solidFill>
                <a:schemeClr val="bg2">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18257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anim calcmode="lin" valueType="num">
                                      <p:cBhvr>
                                        <p:cTn id="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anim calcmode="lin" valueType="num">
                                      <p:cBhvr>
                                        <p:cTn id="14"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anim calcmode="lin" valueType="num">
                                      <p:cBhvr>
                                        <p:cTn id="20"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1" dur="5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fade">
                                      <p:cBhvr>
                                        <p:cTn id="25" dur="500"/>
                                        <p:tgtEl>
                                          <p:spTgt spid="6">
                                            <p:txEl>
                                              <p:pRg st="6" end="6"/>
                                            </p:txEl>
                                          </p:spTgt>
                                        </p:tgtEl>
                                      </p:cBhvr>
                                    </p:animEffect>
                                    <p:anim calcmode="lin" valueType="num">
                                      <p:cBhvr>
                                        <p:cTn id="26"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27" dur="5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3625" y="167054"/>
            <a:ext cx="10396882" cy="1002323"/>
          </a:xfrm>
        </p:spPr>
        <p:txBody>
          <a:bodyPr>
            <a:normAutofit/>
          </a:bodyPr>
          <a:lstStyle/>
          <a:p>
            <a:r>
              <a:rPr lang="zh-TW" altLang="en-US" sz="4000" b="1" dirty="0">
                <a:solidFill>
                  <a:srgbClr val="FF0000"/>
                </a:solidFill>
                <a:latin typeface="微軟正黑體" panose="020B0604030504040204" pitchFamily="34" charset="-120"/>
                <a:ea typeface="微軟正黑體" panose="020B0604030504040204" pitchFamily="34" charset="-120"/>
              </a:rPr>
              <a:t>★</a:t>
            </a:r>
            <a:r>
              <a:rPr lang="zh-TW" altLang="en-US" sz="4000" b="1" dirty="0">
                <a:solidFill>
                  <a:schemeClr val="tx1"/>
                </a:solidFill>
                <a:latin typeface="微軟正黑體" panose="020B0604030504040204" pitchFamily="34" charset="-120"/>
                <a:ea typeface="微軟正黑體" panose="020B0604030504040204" pitchFamily="34" charset="-120"/>
              </a:rPr>
              <a:t> </a:t>
            </a:r>
            <a:r>
              <a:rPr lang="zh-TW" altLang="en-US" sz="4000" b="1" dirty="0" smtClean="0">
                <a:solidFill>
                  <a:schemeClr val="tx1"/>
                </a:solidFill>
                <a:latin typeface="微軟正黑體" panose="020B0604030504040204" pitchFamily="34" charset="-120"/>
                <a:ea typeface="微軟正黑體" panose="020B0604030504040204" pitchFamily="34" charset="-120"/>
              </a:rPr>
              <a:t>各項目預算限制</a:t>
            </a:r>
            <a:r>
              <a:rPr lang="en-US" altLang="zh-TW" sz="4000" b="1" dirty="0" smtClean="0">
                <a:solidFill>
                  <a:schemeClr val="tx1"/>
                </a:solidFill>
                <a:latin typeface="微軟正黑體" panose="020B0604030504040204" pitchFamily="34" charset="-120"/>
                <a:ea typeface="微軟正黑體" panose="020B0604030504040204" pitchFamily="34" charset="-120"/>
              </a:rPr>
              <a:t>:</a:t>
            </a:r>
            <a:endParaRPr lang="zh-TW" altLang="en-US" sz="4000" dirty="0"/>
          </a:p>
        </p:txBody>
      </p:sp>
      <p:graphicFrame>
        <p:nvGraphicFramePr>
          <p:cNvPr id="4" name="內容版面配置區 3"/>
          <p:cNvGraphicFramePr>
            <a:graphicFrameLocks noGrp="1"/>
          </p:cNvGraphicFramePr>
          <p:nvPr>
            <p:ph sz="quarter" idx="13"/>
            <p:extLst>
              <p:ext uri="{D42A27DB-BD31-4B8C-83A1-F6EECF244321}">
                <p14:modId xmlns:p14="http://schemas.microsoft.com/office/powerpoint/2010/main" val="708524918"/>
              </p:ext>
            </p:extLst>
          </p:nvPr>
        </p:nvGraphicFramePr>
        <p:xfrm>
          <a:off x="683625" y="1072661"/>
          <a:ext cx="10744446" cy="4422395"/>
        </p:xfrm>
        <a:graphic>
          <a:graphicData uri="http://schemas.openxmlformats.org/drawingml/2006/table">
            <a:tbl>
              <a:tblPr firstRow="1" bandRow="1">
                <a:tableStyleId>{5C22544A-7EE6-4342-B048-85BDC9FD1C3A}</a:tableStyleId>
              </a:tblPr>
              <a:tblGrid>
                <a:gridCol w="2569529">
                  <a:extLst>
                    <a:ext uri="{9D8B030D-6E8A-4147-A177-3AD203B41FA5}">
                      <a16:colId xmlns:a16="http://schemas.microsoft.com/office/drawing/2014/main" val="1287271611"/>
                    </a:ext>
                  </a:extLst>
                </a:gridCol>
                <a:gridCol w="3587261">
                  <a:extLst>
                    <a:ext uri="{9D8B030D-6E8A-4147-A177-3AD203B41FA5}">
                      <a16:colId xmlns:a16="http://schemas.microsoft.com/office/drawing/2014/main" val="450539300"/>
                    </a:ext>
                  </a:extLst>
                </a:gridCol>
                <a:gridCol w="4587656">
                  <a:extLst>
                    <a:ext uri="{9D8B030D-6E8A-4147-A177-3AD203B41FA5}">
                      <a16:colId xmlns:a16="http://schemas.microsoft.com/office/drawing/2014/main" val="3423137688"/>
                    </a:ext>
                  </a:extLst>
                </a:gridCol>
              </a:tblGrid>
              <a:tr h="571570">
                <a:tc>
                  <a:txBody>
                    <a:bodyPr/>
                    <a:lstStyle/>
                    <a:p>
                      <a:pPr algn="ctr"/>
                      <a:r>
                        <a:rPr lang="zh-TW" altLang="en-US" sz="2000" b="1" dirty="0" smtClean="0">
                          <a:latin typeface="微軟正黑體" panose="020B0604030504040204" pitchFamily="34" charset="-120"/>
                          <a:ea typeface="微軟正黑體" panose="020B0604030504040204" pitchFamily="34" charset="-120"/>
                        </a:rPr>
                        <a:t>申請類別</a:t>
                      </a:r>
                      <a:endParaRPr lang="zh-TW" altLang="en-US" sz="2000" b="1"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2000" b="1" dirty="0" smtClean="0">
                          <a:latin typeface="微軟正黑體" panose="020B0604030504040204" pitchFamily="34" charset="-120"/>
                          <a:ea typeface="微軟正黑體" panose="020B0604030504040204" pitchFamily="34" charset="-120"/>
                        </a:rPr>
                        <a:t>預算上限</a:t>
                      </a:r>
                      <a:endParaRPr lang="zh-TW" altLang="en-US" sz="2000" b="1"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2000" b="1" dirty="0" smtClean="0">
                          <a:latin typeface="微軟正黑體" panose="020B0604030504040204" pitchFamily="34" charset="-120"/>
                          <a:ea typeface="微軟正黑體" panose="020B0604030504040204" pitchFamily="34" charset="-120"/>
                        </a:rPr>
                        <a:t>備註</a:t>
                      </a:r>
                      <a:endParaRPr lang="zh-TW" altLang="en-US" sz="2000"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2588877671"/>
                  </a:ext>
                </a:extLst>
              </a:tr>
              <a:tr h="1071909">
                <a:tc>
                  <a:txBody>
                    <a:bodyPr/>
                    <a:lstStyle/>
                    <a:p>
                      <a:pPr algn="ctr"/>
                      <a:r>
                        <a:rPr lang="zh-TW" altLang="en-US" sz="1800" b="1" dirty="0" smtClean="0">
                          <a:latin typeface="微軟正黑體" panose="020B0604030504040204" pitchFamily="34" charset="-120"/>
                          <a:ea typeface="微軟正黑體" panose="020B0604030504040204" pitchFamily="34" charset="-120"/>
                        </a:rPr>
                        <a:t>鐘點費</a:t>
                      </a:r>
                      <a:endParaRPr lang="zh-TW" altLang="en-US" sz="1800" b="1"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800" b="1" dirty="0" smtClean="0">
                          <a:latin typeface="微軟正黑體" panose="020B0604030504040204" pitchFamily="34" charset="-120"/>
                          <a:ea typeface="微軟正黑體" panose="020B0604030504040204" pitchFamily="34" charset="-120"/>
                        </a:rPr>
                        <a:t>校外</a:t>
                      </a:r>
                      <a:r>
                        <a:rPr lang="en-US" altLang="zh-TW" sz="1800" b="1" dirty="0" smtClean="0">
                          <a:latin typeface="微軟正黑體" panose="020B0604030504040204" pitchFamily="34" charset="-120"/>
                          <a:ea typeface="微軟正黑體" panose="020B0604030504040204" pitchFamily="34" charset="-120"/>
                        </a:rPr>
                        <a:t>:</a:t>
                      </a:r>
                      <a:r>
                        <a:rPr lang="zh-TW" altLang="en-US" sz="1800" b="1" dirty="0" smtClean="0">
                          <a:latin typeface="微軟正黑體" panose="020B0604030504040204" pitchFamily="34" charset="-120"/>
                          <a:ea typeface="微軟正黑體" panose="020B0604030504040204" pitchFamily="34" charset="-120"/>
                        </a:rPr>
                        <a:t> </a:t>
                      </a:r>
                      <a:r>
                        <a:rPr lang="en-US" altLang="zh-TW" sz="1800" b="1" dirty="0" smtClean="0">
                          <a:latin typeface="微軟正黑體" panose="020B0604030504040204" pitchFamily="34" charset="-120"/>
                          <a:ea typeface="微軟正黑體" panose="020B0604030504040204" pitchFamily="34" charset="-120"/>
                        </a:rPr>
                        <a:t>$2000/</a:t>
                      </a:r>
                      <a:r>
                        <a:rPr lang="zh-TW" altLang="en-US" sz="1800" b="1" dirty="0" smtClean="0">
                          <a:latin typeface="微軟正黑體" panose="020B0604030504040204" pitchFamily="34" charset="-120"/>
                          <a:ea typeface="微軟正黑體" panose="020B0604030504040204" pitchFamily="34" charset="-120"/>
                        </a:rPr>
                        <a:t>時</a:t>
                      </a:r>
                      <a:endParaRPr lang="en-US" altLang="zh-TW" sz="1800" b="1" dirty="0" smtClean="0">
                        <a:latin typeface="微軟正黑體" panose="020B0604030504040204" pitchFamily="34" charset="-120"/>
                        <a:ea typeface="微軟正黑體" panose="020B0604030504040204" pitchFamily="34" charset="-120"/>
                      </a:endParaRPr>
                    </a:p>
                    <a:p>
                      <a:pPr algn="ctr"/>
                      <a:r>
                        <a:rPr lang="zh-TW" altLang="en-US" sz="1800" b="1" dirty="0" smtClean="0">
                          <a:latin typeface="微軟正黑體" panose="020B0604030504040204" pitchFamily="34" charset="-120"/>
                          <a:ea typeface="微軟正黑體" panose="020B0604030504040204" pitchFamily="34" charset="-120"/>
                        </a:rPr>
                        <a:t>校內</a:t>
                      </a:r>
                      <a:r>
                        <a:rPr lang="en-US" altLang="zh-TW" sz="1800" b="1" dirty="0" smtClean="0">
                          <a:latin typeface="微軟正黑體" panose="020B0604030504040204" pitchFamily="34" charset="-120"/>
                          <a:ea typeface="微軟正黑體" panose="020B0604030504040204" pitchFamily="34" charset="-120"/>
                        </a:rPr>
                        <a:t>:</a:t>
                      </a:r>
                      <a:r>
                        <a:rPr lang="zh-TW" altLang="en-US" sz="1800" b="1" dirty="0" smtClean="0">
                          <a:latin typeface="微軟正黑體" panose="020B0604030504040204" pitchFamily="34" charset="-120"/>
                          <a:ea typeface="微軟正黑體" panose="020B0604030504040204" pitchFamily="34" charset="-120"/>
                        </a:rPr>
                        <a:t> </a:t>
                      </a:r>
                      <a:r>
                        <a:rPr lang="en-US" altLang="zh-TW" sz="1800" b="1" dirty="0" smtClean="0">
                          <a:latin typeface="微軟正黑體" panose="020B0604030504040204" pitchFamily="34" charset="-120"/>
                          <a:ea typeface="微軟正黑體" panose="020B0604030504040204" pitchFamily="34" charset="-120"/>
                        </a:rPr>
                        <a:t>$1000/</a:t>
                      </a:r>
                      <a:r>
                        <a:rPr lang="zh-TW" altLang="en-US" sz="1800" b="1" dirty="0" smtClean="0">
                          <a:latin typeface="微軟正黑體" panose="020B0604030504040204" pitchFamily="34" charset="-120"/>
                          <a:ea typeface="微軟正黑體" panose="020B0604030504040204" pitchFamily="34" charset="-120"/>
                        </a:rPr>
                        <a:t>時</a:t>
                      </a:r>
                      <a:endParaRPr lang="zh-TW" altLang="en-US" sz="1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b="1" dirty="0" smtClean="0">
                          <a:latin typeface="Segoe Print" panose="02000600000000000000" pitchFamily="2" charset="0"/>
                          <a:ea typeface="微軟正黑體" panose="020B0604030504040204" pitchFamily="34" charset="-120"/>
                        </a:rPr>
                        <a:t>☼ </a:t>
                      </a:r>
                      <a:r>
                        <a:rPr lang="zh-TW" altLang="en-US" sz="1400" b="1" smtClean="0">
                          <a:latin typeface="Segoe Print" panose="02000600000000000000" pitchFamily="2" charset="0"/>
                          <a:ea typeface="微軟正黑體" panose="020B0604030504040204" pitchFamily="34" charset="-120"/>
                        </a:rPr>
                        <a:t>依預算考量，</a:t>
                      </a:r>
                      <a:r>
                        <a:rPr lang="zh-TW" altLang="en-US" sz="1400" b="1" dirty="0" smtClean="0">
                          <a:latin typeface="微軟正黑體" panose="020B0604030504040204" pitchFamily="34" charset="-120"/>
                          <a:ea typeface="微軟正黑體" panose="020B0604030504040204" pitchFamily="34" charset="-120"/>
                        </a:rPr>
                        <a:t>若</a:t>
                      </a:r>
                      <a:r>
                        <a:rPr lang="zh-TW" altLang="en-US" sz="1400" b="1" dirty="0" smtClean="0">
                          <a:latin typeface="微軟正黑體" panose="020B0604030504040204" pitchFamily="34" charset="-120"/>
                          <a:ea typeface="微軟正黑體" panose="020B0604030504040204" pitchFamily="34" charset="-120"/>
                        </a:rPr>
                        <a:t>時數過高，校外可使用</a:t>
                      </a:r>
                      <a:r>
                        <a:rPr lang="en-US" altLang="zh-TW" sz="1400" b="1" dirty="0" smtClean="0">
                          <a:latin typeface="微軟正黑體" panose="020B0604030504040204" pitchFamily="34" charset="-120"/>
                          <a:ea typeface="微軟正黑體" panose="020B0604030504040204" pitchFamily="34" charset="-120"/>
                        </a:rPr>
                        <a:t>$1600/</a:t>
                      </a:r>
                      <a:r>
                        <a:rPr lang="zh-TW" altLang="en-US" sz="1400" b="1" dirty="0" smtClean="0">
                          <a:latin typeface="微軟正黑體" panose="020B0604030504040204" pitchFamily="34" charset="-120"/>
                          <a:ea typeface="微軟正黑體" panose="020B0604030504040204" pitchFamily="34" charset="-120"/>
                        </a:rPr>
                        <a:t>時</a:t>
                      </a:r>
                      <a:endParaRPr lang="en-US" altLang="zh-TW" sz="1400" b="1" dirty="0" smtClean="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b="1" dirty="0" smtClean="0">
                          <a:latin typeface="Segoe Print" panose="02000600000000000000" pitchFamily="2" charset="0"/>
                          <a:ea typeface="微軟正黑體" panose="020B0604030504040204" pitchFamily="34" charset="-120"/>
                        </a:rPr>
                        <a:t>☼ 校內教師以</a:t>
                      </a:r>
                      <a:r>
                        <a:rPr lang="en-US" altLang="zh-TW" sz="1400" b="1" dirty="0" smtClean="0">
                          <a:latin typeface="微軟正黑體" panose="020B0604030504040204" pitchFamily="34" charset="-120"/>
                          <a:ea typeface="微軟正黑體" panose="020B0604030504040204" pitchFamily="34" charset="-120"/>
                        </a:rPr>
                        <a:t>$800/</a:t>
                      </a:r>
                      <a:r>
                        <a:rPr lang="zh-TW" altLang="en-US" sz="1400" b="1" dirty="0" smtClean="0">
                          <a:latin typeface="微軟正黑體" panose="020B0604030504040204" pitchFamily="34" charset="-120"/>
                          <a:ea typeface="微軟正黑體" panose="020B0604030504040204" pitchFamily="34" charset="-120"/>
                        </a:rPr>
                        <a:t>時</a:t>
                      </a:r>
                      <a:r>
                        <a:rPr lang="zh-TW" altLang="en-US" sz="1400" b="1" dirty="0" smtClean="0">
                          <a:latin typeface="微軟正黑體" panose="020B0604030504040204" pitchFamily="34" charset="-120"/>
                          <a:ea typeface="微軟正黑體" panose="020B0604030504040204" pitchFamily="34" charset="-120"/>
                        </a:rPr>
                        <a:t>為主</a:t>
                      </a:r>
                      <a:endParaRPr lang="en-US" altLang="zh-TW" sz="1400" b="1" dirty="0" smtClean="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2132387833"/>
                  </a:ext>
                </a:extLst>
              </a:tr>
              <a:tr h="511849">
                <a:tc>
                  <a:txBody>
                    <a:bodyPr/>
                    <a:lstStyle/>
                    <a:p>
                      <a:pPr algn="ctr"/>
                      <a:r>
                        <a:rPr lang="zh-TW" altLang="en-US" sz="1800" b="1" dirty="0" smtClean="0">
                          <a:latin typeface="微軟正黑體" panose="020B0604030504040204" pitchFamily="34" charset="-120"/>
                          <a:ea typeface="微軟正黑體" panose="020B0604030504040204" pitchFamily="34" charset="-120"/>
                        </a:rPr>
                        <a:t>出席費</a:t>
                      </a:r>
                      <a:endParaRPr lang="zh-TW" altLang="en-US" sz="1800"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800" b="1" dirty="0" smtClean="0">
                          <a:latin typeface="微軟正黑體" panose="020B0604030504040204" pitchFamily="34" charset="-120"/>
                          <a:ea typeface="微軟正黑體" panose="020B0604030504040204" pitchFamily="34" charset="-120"/>
                        </a:rPr>
                        <a:t>$2000/</a:t>
                      </a:r>
                      <a:r>
                        <a:rPr lang="zh-TW" altLang="en-US" sz="1800" b="1" dirty="0" smtClean="0">
                          <a:latin typeface="微軟正黑體" panose="020B0604030504040204" pitchFamily="34" charset="-120"/>
                          <a:ea typeface="微軟正黑體" panose="020B0604030504040204" pitchFamily="34" charset="-120"/>
                        </a:rPr>
                        <a:t>次</a:t>
                      </a:r>
                      <a:endParaRPr lang="zh-TW" altLang="en-US" sz="1800" b="1"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400" b="1" dirty="0" smtClean="0">
                          <a:latin typeface="微軟正黑體" panose="020B0604030504040204" pitchFamily="34" charset="-120"/>
                          <a:ea typeface="微軟正黑體" panose="020B0604030504040204" pitchFamily="34" charset="-120"/>
                        </a:rPr>
                        <a:t>僅校外委員可申請</a:t>
                      </a:r>
                      <a:endParaRPr lang="zh-TW" altLang="en-US" sz="1400"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973079091"/>
                  </a:ext>
                </a:extLst>
              </a:tr>
              <a:tr h="511849">
                <a:tc>
                  <a:txBody>
                    <a:bodyPr/>
                    <a:lstStyle/>
                    <a:p>
                      <a:pPr algn="ctr"/>
                      <a:r>
                        <a:rPr lang="zh-TW" altLang="en-US" sz="1800" b="1" dirty="0" smtClean="0">
                          <a:latin typeface="微軟正黑體" panose="020B0604030504040204" pitchFamily="34" charset="-120"/>
                          <a:ea typeface="微軟正黑體" panose="020B0604030504040204" pitchFamily="34" charset="-120"/>
                        </a:rPr>
                        <a:t>交通費</a:t>
                      </a:r>
                      <a:endParaRPr lang="zh-TW" altLang="en-US" sz="1800" b="1"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800" b="1" dirty="0" smtClean="0">
                          <a:latin typeface="微軟正黑體" panose="020B0604030504040204" pitchFamily="34" charset="-120"/>
                          <a:ea typeface="微軟正黑體" panose="020B0604030504040204" pitchFamily="34" charset="-120"/>
                        </a:rPr>
                        <a:t>實支實付</a:t>
                      </a:r>
                      <a:endParaRPr lang="zh-TW" altLang="en-US" sz="1800" b="1"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sz="1400"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66995695"/>
                  </a:ext>
                </a:extLst>
              </a:tr>
              <a:tr h="511849">
                <a:tc>
                  <a:txBody>
                    <a:bodyPr/>
                    <a:lstStyle/>
                    <a:p>
                      <a:pPr algn="ctr"/>
                      <a:r>
                        <a:rPr lang="zh-TW" altLang="en-US" sz="1800" b="1" dirty="0" smtClean="0">
                          <a:latin typeface="微軟正黑體" panose="020B0604030504040204" pitchFamily="34" charset="-120"/>
                          <a:ea typeface="微軟正黑體" panose="020B0604030504040204" pitchFamily="34" charset="-120"/>
                        </a:rPr>
                        <a:t>餐費</a:t>
                      </a:r>
                      <a:endParaRPr lang="zh-TW" altLang="en-US" sz="1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dirty="0" smtClean="0">
                          <a:latin typeface="微軟正黑體" panose="020B0604030504040204" pitchFamily="34" charset="-120"/>
                          <a:ea typeface="微軟正黑體" panose="020B0604030504040204" pitchFamily="34" charset="-120"/>
                        </a:rPr>
                        <a:t>$80/</a:t>
                      </a:r>
                      <a:r>
                        <a:rPr lang="zh-TW" altLang="en-US" sz="1800" b="1" dirty="0" smtClean="0">
                          <a:latin typeface="微軟正黑體" panose="020B0604030504040204" pitchFamily="34" charset="-120"/>
                          <a:ea typeface="微軟正黑體" panose="020B0604030504040204" pitchFamily="34" charset="-120"/>
                        </a:rPr>
                        <a:t>人</a:t>
                      </a:r>
                    </a:p>
                  </a:txBody>
                  <a:tcPr anchor="ctr"/>
                </a:tc>
                <a:tc>
                  <a:txBody>
                    <a:bodyPr/>
                    <a:lstStyle/>
                    <a:p>
                      <a:pPr algn="ctr"/>
                      <a:endParaRPr lang="zh-TW" altLang="en-US" sz="1400"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835315499"/>
                  </a:ext>
                </a:extLst>
              </a:tr>
              <a:tr h="511849">
                <a:tc>
                  <a:txBody>
                    <a:bodyPr/>
                    <a:lstStyle/>
                    <a:p>
                      <a:pPr algn="ctr"/>
                      <a:r>
                        <a:rPr lang="zh-TW" altLang="en-US" sz="1800" b="1" dirty="0" smtClean="0">
                          <a:latin typeface="微軟正黑體" panose="020B0604030504040204" pitchFamily="34" charset="-120"/>
                          <a:ea typeface="微軟正黑體" panose="020B0604030504040204" pitchFamily="34" charset="-120"/>
                        </a:rPr>
                        <a:t>住宿費</a:t>
                      </a:r>
                      <a:endParaRPr lang="zh-TW" altLang="en-US" sz="1800"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800" b="1" dirty="0" smtClean="0">
                          <a:latin typeface="微軟正黑體" panose="020B0604030504040204" pitchFamily="34" charset="-120"/>
                          <a:ea typeface="微軟正黑體" panose="020B0604030504040204" pitchFamily="34" charset="-120"/>
                        </a:rPr>
                        <a:t>$1400/</a:t>
                      </a:r>
                      <a:r>
                        <a:rPr lang="zh-TW" altLang="en-US" sz="1800" b="1" dirty="0" smtClean="0">
                          <a:latin typeface="微軟正黑體" panose="020B0604030504040204" pitchFamily="34" charset="-120"/>
                          <a:ea typeface="微軟正黑體" panose="020B0604030504040204" pitchFamily="34" charset="-120"/>
                        </a:rPr>
                        <a:t>晚</a:t>
                      </a:r>
                      <a:endParaRPr lang="zh-TW" altLang="en-US" sz="1800" b="1" dirty="0">
                        <a:latin typeface="微軟正黑體" panose="020B0604030504040204" pitchFamily="34" charset="-120"/>
                        <a:ea typeface="微軟正黑體" panose="020B0604030504040204" pitchFamily="34" charset="-120"/>
                      </a:endParaRPr>
                    </a:p>
                  </a:txBody>
                  <a:tcPr anchor="ctr"/>
                </a:tc>
                <a:tc>
                  <a:txBody>
                    <a:bodyPr/>
                    <a:lstStyle/>
                    <a:p>
                      <a:pPr algn="ctr"/>
                      <a:endParaRPr lang="zh-TW" altLang="en-US" sz="1400"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788301858"/>
                  </a:ext>
                </a:extLst>
              </a:tr>
              <a:tr h="511849">
                <a:tc>
                  <a:txBody>
                    <a:bodyPr/>
                    <a:lstStyle/>
                    <a:p>
                      <a:pPr algn="ctr"/>
                      <a:r>
                        <a:rPr lang="zh-TW" altLang="en-US" sz="1800" b="1" dirty="0" smtClean="0">
                          <a:latin typeface="微軟正黑體" panose="020B0604030504040204" pitchFamily="34" charset="-120"/>
                          <a:ea typeface="微軟正黑體" panose="020B0604030504040204" pitchFamily="34" charset="-120"/>
                        </a:rPr>
                        <a:t>補充保費</a:t>
                      </a:r>
                      <a:endParaRPr lang="zh-TW" altLang="en-US" sz="1800"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800" b="1" dirty="0" smtClean="0">
                          <a:latin typeface="微軟正黑體" panose="020B0604030504040204" pitchFamily="34" charset="-120"/>
                          <a:ea typeface="微軟正黑體" panose="020B0604030504040204" pitchFamily="34" charset="-120"/>
                        </a:rPr>
                        <a:t>2.11%</a:t>
                      </a:r>
                      <a:endParaRPr lang="zh-TW" altLang="en-US" sz="1800" b="1" dirty="0">
                        <a:latin typeface="微軟正黑體" panose="020B0604030504040204" pitchFamily="34" charset="-120"/>
                        <a:ea typeface="微軟正黑體" panose="020B0604030504040204" pitchFamily="34" charset="-120"/>
                      </a:endParaRPr>
                    </a:p>
                  </a:txBody>
                  <a:tcPr anchor="ctr"/>
                </a:tc>
                <a:tc>
                  <a:txBody>
                    <a:bodyPr/>
                    <a:lstStyle/>
                    <a:p>
                      <a:pPr algn="l"/>
                      <a:r>
                        <a:rPr lang="zh-TW" altLang="en-US" sz="1400" b="1" dirty="0" smtClean="0">
                          <a:latin typeface="Segoe Print" panose="02000600000000000000" pitchFamily="2" charset="0"/>
                          <a:ea typeface="微軟正黑體" panose="020B0604030504040204" pitchFamily="34" charset="-120"/>
                          <a:sym typeface="Wingdings" panose="05000000000000000000" pitchFamily="2" charset="2"/>
                        </a:rPr>
                        <a:t>☼</a:t>
                      </a:r>
                      <a:r>
                        <a:rPr lang="zh-TW" altLang="en-US" sz="1400" b="1" dirty="0" smtClean="0">
                          <a:latin typeface="微軟正黑體" panose="020B0604030504040204" pitchFamily="34" charset="-120"/>
                          <a:ea typeface="微軟正黑體" panose="020B0604030504040204" pitchFamily="34" charset="-120"/>
                        </a:rPr>
                        <a:t>注意四捨五入後是否有多</a:t>
                      </a:r>
                      <a:r>
                        <a:rPr lang="en-US" altLang="zh-TW" sz="1400" b="1" dirty="0" smtClean="0">
                          <a:latin typeface="微軟正黑體" panose="020B0604030504040204" pitchFamily="34" charset="-120"/>
                          <a:ea typeface="微軟正黑體" panose="020B0604030504040204" pitchFamily="34" charset="-120"/>
                        </a:rPr>
                        <a:t>1</a:t>
                      </a:r>
                      <a:r>
                        <a:rPr lang="zh-TW" altLang="en-US" sz="1400" b="1" dirty="0" smtClean="0">
                          <a:latin typeface="微軟正黑體" panose="020B0604030504040204" pitchFamily="34" charset="-120"/>
                          <a:ea typeface="微軟正黑體" panose="020B0604030504040204" pitchFamily="34" charset="-120"/>
                        </a:rPr>
                        <a:t>元少</a:t>
                      </a:r>
                      <a:r>
                        <a:rPr lang="en-US" altLang="zh-TW" sz="1400" b="1" dirty="0" smtClean="0">
                          <a:latin typeface="微軟正黑體" panose="020B0604030504040204" pitchFamily="34" charset="-120"/>
                          <a:ea typeface="微軟正黑體" panose="020B0604030504040204" pitchFamily="34" charset="-120"/>
                        </a:rPr>
                        <a:t>1</a:t>
                      </a:r>
                      <a:r>
                        <a:rPr lang="zh-TW" altLang="en-US" sz="1400" b="1" dirty="0" smtClean="0">
                          <a:latin typeface="微軟正黑體" panose="020B0604030504040204" pitchFamily="34" charset="-120"/>
                          <a:ea typeface="微軟正黑體" panose="020B0604030504040204" pitchFamily="34" charset="-120"/>
                        </a:rPr>
                        <a:t>元問題</a:t>
                      </a:r>
                      <a:endParaRPr lang="en-US" altLang="zh-TW" sz="1400" b="1" dirty="0" smtClean="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b="1" dirty="0" smtClean="0">
                          <a:latin typeface="Segoe Print" panose="02000600000000000000" pitchFamily="2" charset="0"/>
                          <a:ea typeface="微軟正黑體" panose="020B0604030504040204" pitchFamily="34" charset="-120"/>
                          <a:sym typeface="Wingdings" panose="05000000000000000000" pitchFamily="2" charset="2"/>
                        </a:rPr>
                        <a:t>☼</a:t>
                      </a:r>
                      <a:r>
                        <a:rPr lang="zh-TW" altLang="en-US" sz="1400" b="1" dirty="0" smtClean="0">
                          <a:latin typeface="微軟正黑體" panose="020B0604030504040204" pitchFamily="34" charset="-120"/>
                          <a:ea typeface="微軟正黑體" panose="020B0604030504040204" pitchFamily="34" charset="-120"/>
                          <a:sym typeface="Wingdings" panose="05000000000000000000" pitchFamily="2" charset="2"/>
                        </a:rPr>
                        <a:t>建議</a:t>
                      </a:r>
                      <a:r>
                        <a:rPr lang="zh-TW" altLang="en-US" sz="1400" b="1" dirty="0" smtClean="0">
                          <a:latin typeface="微軟正黑體" panose="020B0604030504040204" pitchFamily="34" charset="-120"/>
                          <a:ea typeface="微軟正黑體" panose="020B0604030504040204" pitchFamily="34" charset="-120"/>
                        </a:rPr>
                        <a:t>計算方式</a:t>
                      </a:r>
                      <a:r>
                        <a:rPr lang="en-US" altLang="zh-TW" sz="1400" b="1" dirty="0" smtClean="0">
                          <a:latin typeface="微軟正黑體" panose="020B0604030504040204" pitchFamily="34" charset="-120"/>
                          <a:ea typeface="微軟正黑體" panose="020B0604030504040204" pitchFamily="34" charset="-120"/>
                        </a:rPr>
                        <a:t>:</a:t>
                      </a:r>
                      <a:r>
                        <a:rPr lang="en-US" altLang="zh-TW" sz="1400" b="1" dirty="0" smtClean="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400" b="1" dirty="0" smtClean="0">
                          <a:latin typeface="微軟正黑體" panose="020B0604030504040204" pitchFamily="34" charset="-120"/>
                          <a:ea typeface="微軟正黑體" panose="020B0604030504040204" pitchFamily="34" charset="-120"/>
                          <a:sym typeface="Wingdings" panose="05000000000000000000" pitchFamily="2" charset="2"/>
                        </a:rPr>
                        <a:t>鐘點*</a:t>
                      </a:r>
                      <a:r>
                        <a:rPr lang="en-US" altLang="zh-TW" sz="1400" b="1" dirty="0" smtClean="0">
                          <a:latin typeface="微軟正黑體" panose="020B0604030504040204" pitchFamily="34" charset="-120"/>
                          <a:ea typeface="微軟正黑體" panose="020B0604030504040204" pitchFamily="34" charset="-120"/>
                          <a:sym typeface="Wingdings" panose="05000000000000000000" pitchFamily="2" charset="2"/>
                        </a:rPr>
                        <a:t>2.11%)+(</a:t>
                      </a:r>
                      <a:r>
                        <a:rPr lang="zh-TW" altLang="en-US" sz="1400" b="1" dirty="0" smtClean="0">
                          <a:latin typeface="微軟正黑體" panose="020B0604030504040204" pitchFamily="34" charset="-120"/>
                          <a:ea typeface="微軟正黑體" panose="020B0604030504040204" pitchFamily="34" charset="-120"/>
                          <a:sym typeface="Wingdings" panose="05000000000000000000" pitchFamily="2" charset="2"/>
                        </a:rPr>
                        <a:t>交通*</a:t>
                      </a:r>
                      <a:r>
                        <a:rPr lang="en-US" altLang="zh-TW" sz="1400" b="1" dirty="0" smtClean="0">
                          <a:latin typeface="微軟正黑體" panose="020B0604030504040204" pitchFamily="34" charset="-120"/>
                          <a:ea typeface="微軟正黑體" panose="020B0604030504040204" pitchFamily="34" charset="-120"/>
                          <a:sym typeface="Wingdings" panose="05000000000000000000" pitchFamily="2" charset="2"/>
                        </a:rPr>
                        <a:t>2.11%)</a:t>
                      </a:r>
                    </a:p>
                    <a:p>
                      <a:pPr algn="l"/>
                      <a:r>
                        <a:rPr lang="zh-TW" altLang="en-US" sz="1400" b="1" dirty="0" smtClean="0">
                          <a:latin typeface="Segoe Print" panose="02000600000000000000" pitchFamily="2" charset="0"/>
                          <a:ea typeface="微軟正黑體" panose="020B0604030504040204" pitchFamily="34" charset="-120"/>
                          <a:sym typeface="Wingdings" panose="05000000000000000000" pitchFamily="2" charset="2"/>
                        </a:rPr>
                        <a:t>☼</a:t>
                      </a:r>
                      <a:r>
                        <a:rPr lang="zh-TW" altLang="en-US" sz="1400" b="1" dirty="0" smtClean="0">
                          <a:latin typeface="微軟正黑體" panose="020B0604030504040204" pitchFamily="34" charset="-120"/>
                          <a:ea typeface="微軟正黑體" panose="020B0604030504040204" pitchFamily="34" charset="-120"/>
                        </a:rPr>
                        <a:t>複檢方式</a:t>
                      </a:r>
                      <a:r>
                        <a:rPr lang="en-US" altLang="zh-TW" sz="1400" b="1" dirty="0" smtClean="0">
                          <a:latin typeface="微軟正黑體" panose="020B0604030504040204" pitchFamily="34" charset="-120"/>
                          <a:ea typeface="微軟正黑體" panose="020B0604030504040204" pitchFamily="34" charset="-120"/>
                        </a:rPr>
                        <a:t>:</a:t>
                      </a:r>
                      <a:r>
                        <a:rPr lang="en-US" altLang="zh-TW" sz="1400" b="1" dirty="0" smtClean="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400" b="1" dirty="0" smtClean="0">
                          <a:latin typeface="微軟正黑體" panose="020B0604030504040204" pitchFamily="34" charset="-120"/>
                          <a:ea typeface="微軟正黑體" panose="020B0604030504040204" pitchFamily="34" charset="-120"/>
                          <a:sym typeface="Wingdings" panose="05000000000000000000" pitchFamily="2" charset="2"/>
                        </a:rPr>
                        <a:t>鐘點</a:t>
                      </a:r>
                      <a:r>
                        <a:rPr lang="en-US" altLang="zh-TW" sz="1400" b="1" dirty="0" smtClean="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400" b="1" dirty="0" smtClean="0">
                          <a:latin typeface="微軟正黑體" panose="020B0604030504040204" pitchFamily="34" charset="-120"/>
                          <a:ea typeface="微軟正黑體" panose="020B0604030504040204" pitchFamily="34" charset="-120"/>
                          <a:sym typeface="Wingdings" panose="05000000000000000000" pitchFamily="2" charset="2"/>
                        </a:rPr>
                        <a:t>交通</a:t>
                      </a:r>
                      <a:r>
                        <a:rPr lang="en-US" altLang="zh-TW" sz="1400" b="1" dirty="0" smtClean="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400" b="1" dirty="0" smtClean="0">
                          <a:latin typeface="微軟正黑體" panose="020B0604030504040204" pitchFamily="34" charset="-120"/>
                          <a:ea typeface="微軟正黑體" panose="020B0604030504040204" pitchFamily="34" charset="-120"/>
                          <a:sym typeface="Wingdings" panose="05000000000000000000" pitchFamily="2" charset="2"/>
                        </a:rPr>
                        <a:t>*</a:t>
                      </a:r>
                      <a:r>
                        <a:rPr lang="en-US" altLang="zh-TW" sz="1400" b="1" dirty="0" smtClean="0">
                          <a:latin typeface="微軟正黑體" panose="020B0604030504040204" pitchFamily="34" charset="-120"/>
                          <a:ea typeface="微軟正黑體" panose="020B0604030504040204" pitchFamily="34" charset="-120"/>
                          <a:sym typeface="Wingdings" panose="05000000000000000000" pitchFamily="2" charset="2"/>
                        </a:rPr>
                        <a:t>2.11%</a:t>
                      </a:r>
                    </a:p>
                  </a:txBody>
                  <a:tcPr anchor="ctr"/>
                </a:tc>
                <a:extLst>
                  <a:ext uri="{0D108BD9-81ED-4DB2-BD59-A6C34878D82A}">
                    <a16:rowId xmlns:a16="http://schemas.microsoft.com/office/drawing/2014/main" val="792234089"/>
                  </a:ext>
                </a:extLst>
              </a:tr>
            </a:tbl>
          </a:graphicData>
        </a:graphic>
      </p:graphicFrame>
    </p:spTree>
    <p:extLst>
      <p:ext uri="{BB962C8B-B14F-4D97-AF65-F5344CB8AC3E}">
        <p14:creationId xmlns:p14="http://schemas.microsoft.com/office/powerpoint/2010/main" val="3700717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36124" y="130630"/>
            <a:ext cx="10396882" cy="878774"/>
          </a:xfrm>
        </p:spPr>
        <p:txBody>
          <a:bodyPr>
            <a:normAutofit/>
          </a:bodyPr>
          <a:lstStyle/>
          <a:p>
            <a:r>
              <a:rPr lang="zh-TW" altLang="en-US" sz="4000" b="1" dirty="0" smtClean="0">
                <a:solidFill>
                  <a:srgbClr val="FF0000"/>
                </a:solidFill>
                <a:latin typeface="微軟正黑體" panose="020B0604030504040204" pitchFamily="34" charset="-120"/>
                <a:ea typeface="微軟正黑體" panose="020B0604030504040204" pitchFamily="34" charset="-120"/>
              </a:rPr>
              <a:t>★</a:t>
            </a:r>
            <a:r>
              <a:rPr lang="zh-TW" altLang="en-US" sz="4000" b="1" dirty="0" smtClean="0">
                <a:solidFill>
                  <a:schemeClr val="tx1"/>
                </a:solidFill>
                <a:latin typeface="微軟正黑體" panose="020B0604030504040204" pitchFamily="34" charset="-120"/>
                <a:ea typeface="微軟正黑體" panose="020B0604030504040204" pitchFamily="34" charset="-120"/>
              </a:rPr>
              <a:t> 請注意 </a:t>
            </a:r>
            <a:r>
              <a:rPr lang="en-US" altLang="zh-TW" sz="4000" b="1" dirty="0" smtClean="0">
                <a:solidFill>
                  <a:schemeClr val="tx1"/>
                </a:solidFill>
                <a:latin typeface="微軟正黑體" panose="020B0604030504040204" pitchFamily="34" charset="-120"/>
                <a:ea typeface="微軟正黑體" panose="020B0604030504040204" pitchFamily="34" charset="-120"/>
              </a:rPr>
              <a:t>:</a:t>
            </a:r>
            <a:endParaRPr lang="zh-TW" altLang="en-US" sz="4000" b="1" dirty="0">
              <a:solidFill>
                <a:schemeClr val="tx1"/>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sz="quarter" idx="13"/>
          </p:nvPr>
        </p:nvSpPr>
        <p:spPr>
          <a:xfrm>
            <a:off x="567046" y="1436915"/>
            <a:ext cx="10892642" cy="4120738"/>
          </a:xfrm>
        </p:spPr>
        <p:txBody>
          <a:bodyPr>
            <a:normAutofit fontScale="92500" lnSpcReduction="10000"/>
          </a:bodyPr>
          <a:lstStyle/>
          <a:p>
            <a:r>
              <a:rPr lang="zh-TW" altLang="en-US" b="1" dirty="0">
                <a:latin typeface="微軟正黑體" panose="020B0604030504040204" pitchFamily="34" charset="-120"/>
                <a:ea typeface="微軟正黑體" panose="020B0604030504040204" pitchFamily="34" charset="-120"/>
              </a:rPr>
              <a:t>若所申請經費項目中含有</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材料費</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遊覽車</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或其他須採購之用品</a:t>
            </a:r>
            <a:r>
              <a:rPr lang="en-US" altLang="zh-TW" b="1" dirty="0">
                <a:latin typeface="微軟正黑體" panose="020B0604030504040204" pitchFamily="34" charset="-120"/>
                <a:ea typeface="微軟正黑體" panose="020B0604030504040204" pitchFamily="34" charset="-120"/>
              </a:rPr>
              <a:t> </a:t>
            </a:r>
            <a:r>
              <a:rPr lang="zh-TW" altLang="en-US" b="1" dirty="0">
                <a:latin typeface="微軟正黑體" panose="020B0604030504040204" pitchFamily="34" charset="-120"/>
                <a:ea typeface="微軟正黑體" panose="020B0604030504040204" pitchFamily="34" charset="-120"/>
              </a:rPr>
              <a:t>，請先至計畫專網下載「材料明細表」或「遊覽車行程表」並於填寫完成後</a:t>
            </a:r>
            <a:r>
              <a:rPr lang="zh-TW" altLang="en-US" b="1" dirty="0" smtClean="0">
                <a:latin typeface="微軟正黑體" panose="020B0604030504040204" pitchFamily="34" charset="-120"/>
                <a:ea typeface="微軟正黑體" panose="020B0604030504040204" pitchFamily="34" charset="-120"/>
              </a:rPr>
              <a:t>將</a:t>
            </a:r>
            <a:r>
              <a:rPr lang="zh-TW" altLang="en-US" b="1" u="sng" dirty="0" smtClean="0">
                <a:solidFill>
                  <a:schemeClr val="accent1">
                    <a:lumMod val="60000"/>
                    <a:lumOff val="40000"/>
                  </a:schemeClr>
                </a:solidFill>
                <a:latin typeface="微軟正黑體" panose="020B0604030504040204" pitchFamily="34" charset="-120"/>
                <a:ea typeface="微軟正黑體" panose="020B0604030504040204" pitchFamily="34" charset="-120"/>
              </a:rPr>
              <a:t>紙本及電子檔</a:t>
            </a:r>
            <a:r>
              <a:rPr lang="zh-TW" altLang="en-US" b="1" dirty="0" smtClean="0">
                <a:latin typeface="微軟正黑體" panose="020B0604030504040204" pitchFamily="34" charset="-120"/>
                <a:ea typeface="微軟正黑體" panose="020B0604030504040204" pitchFamily="34" charset="-120"/>
              </a:rPr>
              <a:t>一同交予</a:t>
            </a:r>
            <a:r>
              <a:rPr lang="zh-TW" altLang="en-US" b="1" dirty="0">
                <a:latin typeface="微軟正黑體" panose="020B0604030504040204" pitchFamily="34" charset="-120"/>
                <a:ea typeface="微軟正黑體" panose="020B0604030504040204" pitchFamily="34" charset="-120"/>
              </a:rPr>
              <a:t>總務處進行詢價，總務處於詢價完成後會加蓋橢圓章，</a:t>
            </a:r>
            <a:r>
              <a:rPr lang="zh-TW" altLang="en-US" b="1" dirty="0" smtClean="0">
                <a:latin typeface="微軟正黑體" panose="020B0604030504040204" pitchFamily="34" charset="-120"/>
                <a:ea typeface="微軟正黑體" panose="020B0604030504040204" pitchFamily="34" charset="-120"/>
              </a:rPr>
              <a:t>請申請人</a:t>
            </a:r>
            <a:r>
              <a:rPr lang="zh-TW" altLang="en-US" b="1" u="sng" dirty="0" smtClean="0">
                <a:solidFill>
                  <a:schemeClr val="accent1">
                    <a:lumMod val="60000"/>
                    <a:lumOff val="40000"/>
                  </a:schemeClr>
                </a:solidFill>
                <a:latin typeface="微軟正黑體" panose="020B0604030504040204" pitchFamily="34" charset="-120"/>
                <a:ea typeface="微軟正黑體" panose="020B0604030504040204" pitchFamily="34" charset="-120"/>
              </a:rPr>
              <a:t>將該紙本附</a:t>
            </a:r>
            <a:r>
              <a:rPr lang="zh-TW" altLang="en-US" b="1" u="sng" dirty="0">
                <a:solidFill>
                  <a:schemeClr val="accent1">
                    <a:lumMod val="60000"/>
                    <a:lumOff val="40000"/>
                  </a:schemeClr>
                </a:solidFill>
                <a:latin typeface="微軟正黑體" panose="020B0604030504040204" pitchFamily="34" charset="-120"/>
                <a:ea typeface="微軟正黑體" panose="020B0604030504040204" pitchFamily="34" charset="-120"/>
              </a:rPr>
              <a:t>於計畫書內</a:t>
            </a:r>
            <a:r>
              <a:rPr lang="zh-TW" altLang="en-US" b="1" dirty="0">
                <a:latin typeface="微軟正黑體" panose="020B0604030504040204" pitchFamily="34" charset="-120"/>
                <a:ea typeface="微軟正黑體" panose="020B0604030504040204" pitchFamily="34" charset="-120"/>
              </a:rPr>
              <a:t>一併送審</a:t>
            </a:r>
            <a:r>
              <a:rPr lang="zh-TW" altLang="en-US" b="1" dirty="0" smtClean="0">
                <a:latin typeface="微軟正黑體" panose="020B0604030504040204" pitchFamily="34" charset="-120"/>
                <a:ea typeface="微軟正黑體" panose="020B0604030504040204" pitchFamily="34" charset="-120"/>
              </a:rPr>
              <a:t>。</a:t>
            </a:r>
            <a:endParaRPr lang="en-US" altLang="zh-TW" b="1" dirty="0" smtClean="0">
              <a:latin typeface="微軟正黑體" panose="020B0604030504040204" pitchFamily="34" charset="-120"/>
              <a:ea typeface="微軟正黑體" panose="020B0604030504040204" pitchFamily="34" charset="-120"/>
            </a:endParaRPr>
          </a:p>
          <a:p>
            <a:endParaRPr lang="en-US" altLang="zh-TW" sz="1100" b="1" dirty="0">
              <a:latin typeface="微軟正黑體" panose="020B0604030504040204" pitchFamily="34" charset="-120"/>
              <a:ea typeface="微軟正黑體" panose="020B0604030504040204" pitchFamily="34" charset="-120"/>
            </a:endParaRPr>
          </a:p>
          <a:p>
            <a:r>
              <a:rPr lang="zh-TW" altLang="en-US" b="1" dirty="0" smtClean="0">
                <a:latin typeface="微軟正黑體" panose="020B0604030504040204" pitchFamily="34" charset="-120"/>
                <a:ea typeface="微軟正黑體" panose="020B0604030504040204" pitchFamily="34" charset="-120"/>
              </a:rPr>
              <a:t>計畫書審核完畢後，</a:t>
            </a:r>
            <a:r>
              <a:rPr lang="zh-TW" altLang="en-US" b="1" dirty="0">
                <a:latin typeface="微軟正黑體" panose="020B0604030504040204" pitchFamily="34" charset="-120"/>
                <a:ea typeface="微軟正黑體" panose="020B0604030504040204" pitchFamily="34" charset="-120"/>
              </a:rPr>
              <a:t>正本交由計畫辦公室留存</a:t>
            </a:r>
            <a:r>
              <a:rPr lang="zh-TW" altLang="en-US" b="1" dirty="0" smtClean="0">
                <a:latin typeface="微軟正黑體" panose="020B0604030504040204" pitchFamily="34" charset="-120"/>
                <a:ea typeface="微軟正黑體" panose="020B0604030504040204" pitchFamily="34" charset="-120"/>
              </a:rPr>
              <a:t>，申請人</a:t>
            </a:r>
            <a:r>
              <a:rPr lang="zh-TW" altLang="en-US" b="1" dirty="0">
                <a:latin typeface="微軟正黑體" panose="020B0604030504040204" pitchFamily="34" charset="-120"/>
                <a:ea typeface="微軟正黑體" panose="020B0604030504040204" pitchFamily="34" charset="-120"/>
              </a:rPr>
              <a:t>請</a:t>
            </a:r>
            <a:r>
              <a:rPr lang="zh-TW" altLang="en-US" b="1" u="sng" dirty="0" smtClean="0">
                <a:solidFill>
                  <a:schemeClr val="accent5">
                    <a:lumMod val="75000"/>
                  </a:schemeClr>
                </a:solidFill>
                <a:latin typeface="微軟正黑體" panose="020B0604030504040204" pitchFamily="34" charset="-120"/>
                <a:ea typeface="微軟正黑體" panose="020B0604030504040204" pitchFamily="34" charset="-120"/>
              </a:rPr>
              <a:t>自行掃描及影印一份</a:t>
            </a:r>
            <a:r>
              <a:rPr lang="zh-TW" altLang="en-US" b="1" dirty="0" smtClean="0">
                <a:latin typeface="微軟正黑體" panose="020B0604030504040204" pitchFamily="34" charset="-120"/>
                <a:ea typeface="微軟正黑體" panose="020B0604030504040204" pitchFamily="34" charset="-120"/>
              </a:rPr>
              <a:t>，以利上簽及請購核銷時使用。</a:t>
            </a:r>
            <a:endParaRPr lang="en-US" altLang="zh-TW" b="1" dirty="0" smtClean="0">
              <a:latin typeface="微軟正黑體" panose="020B0604030504040204" pitchFamily="34" charset="-120"/>
              <a:ea typeface="微軟正黑體" panose="020B0604030504040204" pitchFamily="34" charset="-120"/>
            </a:endParaRPr>
          </a:p>
          <a:p>
            <a:endParaRPr lang="en-US" altLang="zh-TW" sz="1100" b="1" dirty="0">
              <a:latin typeface="微軟正黑體" panose="020B0604030504040204" pitchFamily="34" charset="-120"/>
              <a:ea typeface="微軟正黑體" panose="020B0604030504040204" pitchFamily="34" charset="-120"/>
            </a:endParaRPr>
          </a:p>
          <a:p>
            <a:r>
              <a:rPr lang="zh-TW" altLang="en-US" b="1" dirty="0" smtClean="0">
                <a:latin typeface="微軟正黑體" panose="020B0604030504040204" pitchFamily="34" charset="-120"/>
                <a:ea typeface="微軟正黑體" panose="020B0604030504040204" pitchFamily="34" charset="-120"/>
              </a:rPr>
              <a:t>上簽前，請</a:t>
            </a:r>
            <a:r>
              <a:rPr lang="zh-TW" altLang="en-US" b="1" dirty="0">
                <a:latin typeface="微軟正黑體" panose="020B0604030504040204" pitchFamily="34" charset="-120"/>
                <a:ea typeface="微軟正黑體" panose="020B0604030504040204" pitchFamily="34" charset="-120"/>
              </a:rPr>
              <a:t>申請人</a:t>
            </a:r>
            <a:r>
              <a:rPr lang="zh-TW" altLang="en-US" b="1" dirty="0" smtClean="0">
                <a:latin typeface="微軟正黑體" panose="020B0604030504040204" pitchFamily="34" charset="-120"/>
                <a:ea typeface="微軟正黑體" panose="020B0604030504040204" pitchFamily="34" charset="-120"/>
              </a:rPr>
              <a:t>先至</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活動</a:t>
            </a:r>
            <a:r>
              <a:rPr lang="zh-TW" altLang="en-US" b="1" dirty="0">
                <a:latin typeface="微軟正黑體" panose="020B0604030504040204" pitchFamily="34" charset="-120"/>
                <a:ea typeface="微軟正黑體" panose="020B0604030504040204" pitchFamily="34" charset="-120"/>
              </a:rPr>
              <a:t>暨會議管理</a:t>
            </a:r>
            <a:r>
              <a:rPr lang="zh-TW" altLang="en-US" b="1" dirty="0" smtClean="0">
                <a:latin typeface="微軟正黑體" panose="020B0604030504040204" pitchFamily="34" charset="-120"/>
                <a:ea typeface="微軟正黑體" panose="020B0604030504040204" pitchFamily="34" charset="-120"/>
              </a:rPr>
              <a:t>系統 </a:t>
            </a:r>
            <a:r>
              <a:rPr lang="en-US" altLang="zh-TW" sz="1600" b="1" dirty="0">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hlinkClick r:id="rId2"/>
              </a:rPr>
              <a:t>http://120.114.1.195</a:t>
            </a:r>
            <a:r>
              <a:rPr lang="en-US" altLang="zh-TW" sz="1600" b="1" dirty="0" smtClean="0">
                <a:latin typeface="微軟正黑體" panose="020B0604030504040204" pitchFamily="34" charset="-120"/>
                <a:ea typeface="微軟正黑體" panose="020B0604030504040204" pitchFamily="34" charset="-120"/>
                <a:hlinkClick r:id="rId2"/>
              </a:rPr>
              <a:t>/</a:t>
            </a:r>
            <a:r>
              <a:rPr lang="zh-TW" altLang="en-US" sz="1600" b="1" dirty="0" smtClean="0">
                <a:latin typeface="微軟正黑體" panose="020B0604030504040204" pitchFamily="34" charset="-120"/>
                <a:ea typeface="微軟正黑體" panose="020B0604030504040204" pitchFamily="34" charset="-120"/>
              </a:rPr>
              <a:t> </a:t>
            </a:r>
            <a:r>
              <a:rPr lang="en-US" altLang="zh-TW" sz="1600" b="1" dirty="0" smtClean="0">
                <a:latin typeface="微軟正黑體" panose="020B0604030504040204" pitchFamily="34" charset="-120"/>
                <a:ea typeface="微軟正黑體" panose="020B0604030504040204" pitchFamily="34" charset="-120"/>
              </a:rPr>
              <a:t>)</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登錄活動資訊。</a:t>
            </a:r>
            <a:endParaRPr lang="en-US" altLang="zh-TW" b="1" dirty="0" smtClean="0">
              <a:latin typeface="微軟正黑體" panose="020B0604030504040204" pitchFamily="34" charset="-120"/>
              <a:ea typeface="微軟正黑體" panose="020B0604030504040204" pitchFamily="34" charset="-120"/>
            </a:endParaRPr>
          </a:p>
          <a:p>
            <a:endParaRPr lang="en-US" altLang="zh-TW" sz="1100" b="1" dirty="0">
              <a:latin typeface="微軟正黑體" panose="020B0604030504040204" pitchFamily="34" charset="-120"/>
              <a:ea typeface="微軟正黑體" panose="020B0604030504040204" pitchFamily="34" charset="-120"/>
            </a:endParaRPr>
          </a:p>
          <a:p>
            <a:r>
              <a:rPr lang="zh-TW" altLang="en-US" b="1" dirty="0" smtClean="0">
                <a:latin typeface="微軟正黑體" panose="020B0604030504040204" pitchFamily="34" charset="-120"/>
                <a:ea typeface="微軟正黑體" panose="020B0604030504040204" pitchFamily="34" charset="-120"/>
              </a:rPr>
              <a:t>確認於管理系統登錄活動資訊後，請上簽，簽呈內容範例如圖片所示，附件處請記得上傳</a:t>
            </a:r>
            <a:r>
              <a:rPr lang="zh-TW" altLang="en-US" b="1" u="sng" dirty="0" smtClean="0">
                <a:solidFill>
                  <a:schemeClr val="accent1">
                    <a:lumMod val="60000"/>
                    <a:lumOff val="40000"/>
                  </a:schemeClr>
                </a:solidFill>
                <a:latin typeface="微軟正黑體" panose="020B0604030504040204" pitchFamily="34" charset="-120"/>
                <a:ea typeface="微軟正黑體" panose="020B0604030504040204" pitchFamily="34" charset="-120"/>
              </a:rPr>
              <a:t>審核後之計畫書</a:t>
            </a:r>
            <a:r>
              <a:rPr lang="zh-TW" altLang="en-US" b="1" dirty="0" smtClean="0">
                <a:latin typeface="微軟正黑體" panose="020B0604030504040204" pitchFamily="34" charset="-120"/>
                <a:ea typeface="微軟正黑體" panose="020B0604030504040204" pitchFamily="34" charset="-120"/>
              </a:rPr>
              <a:t>。</a:t>
            </a:r>
            <a:endParaRPr lang="en-US" altLang="zh-TW" dirty="0" smtClean="0"/>
          </a:p>
          <a:p>
            <a:endParaRPr lang="zh-TW" altLang="en-US" dirty="0"/>
          </a:p>
        </p:txBody>
      </p:sp>
      <p:sp>
        <p:nvSpPr>
          <p:cNvPr id="9" name="橢圓形圖說文字 8"/>
          <p:cNvSpPr/>
          <p:nvPr/>
        </p:nvSpPr>
        <p:spPr>
          <a:xfrm>
            <a:off x="6496432" y="129299"/>
            <a:ext cx="3633219" cy="1144443"/>
          </a:xfrm>
          <a:prstGeom prst="wedgeEllipseCallout">
            <a:avLst>
              <a:gd name="adj1" fmla="val -18311"/>
              <a:gd name="adj2" fmla="val 55833"/>
            </a:avLst>
          </a:prstGeom>
          <a:solidFill>
            <a:schemeClr val="tx2">
              <a:lumMod val="40000"/>
              <a:lumOff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zh-TW" altLang="en-US" b="1" spc="150" dirty="0" smtClean="0">
                <a:ln w="11430"/>
                <a:solidFill>
                  <a:sysClr val="windowText" lastClr="000000"/>
                </a:solidFill>
                <a:effectLst>
                  <a:outerShdw blurRad="25400" algn="tl" rotWithShape="0">
                    <a:srgbClr val="000000">
                      <a:alpha val="43000"/>
                    </a:srgbClr>
                  </a:outerShdw>
                </a:effectLst>
                <a:latin typeface="微軟正黑體" panose="020B0604030504040204" pitchFamily="34" charset="-120"/>
                <a:ea typeface="微軟正黑體" panose="020B0604030504040204" pitchFamily="34" charset="-120"/>
              </a:rPr>
              <a:t>請寄至</a:t>
            </a:r>
            <a:r>
              <a:rPr lang="en-US" altLang="zh-TW" b="1" spc="150" dirty="0" smtClean="0">
                <a:ln w="11430"/>
                <a:solidFill>
                  <a:sysClr val="windowText" lastClr="000000"/>
                </a:solidFill>
                <a:effectLst>
                  <a:outerShdw blurRad="25400" algn="tl" rotWithShape="0">
                    <a:srgbClr val="000000">
                      <a:alpha val="43000"/>
                    </a:srgbClr>
                  </a:outerShdw>
                </a:effectLst>
                <a:latin typeface="微軟正黑體" panose="020B0604030504040204" pitchFamily="34" charset="-120"/>
                <a:ea typeface="微軟正黑體" panose="020B0604030504040204" pitchFamily="34" charset="-120"/>
              </a:rPr>
              <a:t>:</a:t>
            </a:r>
          </a:p>
          <a:p>
            <a:pPr algn="ctr"/>
            <a:r>
              <a:rPr lang="en-US" altLang="zh-TW" sz="1600" dirty="0" smtClean="0">
                <a:hlinkClick r:id="rId3"/>
              </a:rPr>
              <a:t>kunchhung@mail.tsu.edu.tw</a:t>
            </a:r>
            <a:endParaRPr lang="zh-TW" altLang="en-US" sz="1600" b="1" spc="150" dirty="0">
              <a:ln w="11430"/>
              <a:solidFill>
                <a:sysClr val="windowText" lastClr="000000"/>
              </a:solidFill>
              <a:effectLst>
                <a:outerShdw blurRad="25400" algn="tl" rotWithShape="0">
                  <a:srgbClr val="000000">
                    <a:alpha val="43000"/>
                  </a:srgbClr>
                </a:outerShdw>
              </a:effectLst>
            </a:endParaRPr>
          </a:p>
        </p:txBody>
      </p:sp>
      <p:pic>
        <p:nvPicPr>
          <p:cNvPr id="6" name="圖片 5"/>
          <p:cNvPicPr>
            <a:picLocks noChangeAspect="1"/>
          </p:cNvPicPr>
          <p:nvPr/>
        </p:nvPicPr>
        <p:blipFill rotWithShape="1">
          <a:blip r:embed="rId4">
            <a:extLst>
              <a:ext uri="{28A0092B-C50C-407E-A947-70E740481C1C}">
                <a14:useLocalDpi xmlns:a14="http://schemas.microsoft.com/office/drawing/2010/main" val="0"/>
              </a:ext>
            </a:extLst>
          </a:blip>
          <a:srcRect r="25381" b="6582"/>
          <a:stretch/>
        </p:blipFill>
        <p:spPr>
          <a:xfrm>
            <a:off x="1270660" y="163495"/>
            <a:ext cx="9167750" cy="5909519"/>
          </a:xfrm>
          <a:prstGeom prst="rect">
            <a:avLst/>
          </a:prstGeom>
        </p:spPr>
      </p:pic>
    </p:spTree>
    <p:extLst>
      <p:ext uri="{BB962C8B-B14F-4D97-AF65-F5344CB8AC3E}">
        <p14:creationId xmlns:p14="http://schemas.microsoft.com/office/powerpoint/2010/main" val="158900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 calcmode="lin" valueType="num">
                                      <p:cBhvr additive="base">
                                        <p:cTn id="2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anim calcmode="lin" valueType="num">
                                      <p:cBhvr>
                                        <p:cTn id="28" dur="500" fill="hold"/>
                                        <p:tgtEl>
                                          <p:spTgt spid="9"/>
                                        </p:tgtEl>
                                        <p:attrNameLst>
                                          <p:attrName>ppt_x</p:attrName>
                                        </p:attrNameLst>
                                      </p:cBhvr>
                                      <p:tavLst>
                                        <p:tav tm="0">
                                          <p:val>
                                            <p:strVal val="#ppt_x"/>
                                          </p:val>
                                        </p:tav>
                                        <p:tav tm="100000">
                                          <p:val>
                                            <p:strVal val="#ppt_x"/>
                                          </p:val>
                                        </p:tav>
                                      </p:tavLst>
                                    </p:anim>
                                    <p:anim calcmode="lin" valueType="num">
                                      <p:cBhvr>
                                        <p:cTn id="2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txBox="1">
            <a:spLocks/>
          </p:cNvSpPr>
          <p:nvPr/>
        </p:nvSpPr>
        <p:spPr>
          <a:xfrm>
            <a:off x="225631" y="712517"/>
            <a:ext cx="11257807" cy="4334495"/>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endParaRPr lang="en-US" altLang="zh-TW" sz="1100" b="1" dirty="0" smtClean="0">
              <a:latin typeface="微軟正黑體" panose="020B0604030504040204" pitchFamily="34" charset="-120"/>
              <a:ea typeface="微軟正黑體" panose="020B0604030504040204" pitchFamily="34" charset="-120"/>
            </a:endParaRPr>
          </a:p>
          <a:p>
            <a:r>
              <a:rPr lang="zh-TW" altLang="en-US" b="1" dirty="0" smtClean="0">
                <a:latin typeface="微軟正黑體" panose="020B0604030504040204" pitchFamily="34" charset="-120"/>
                <a:ea typeface="微軟正黑體" panose="020B0604030504040204" pitchFamily="34" charset="-120"/>
              </a:rPr>
              <a:t>簽核流程為</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 承辦人→承辦單位二級主管</a:t>
            </a:r>
            <a:r>
              <a:rPr lang="zh-TW" altLang="en-US" b="1" dirty="0">
                <a:latin typeface="微軟正黑體" panose="020B0604030504040204" pitchFamily="34" charset="-120"/>
                <a:ea typeface="微軟正黑體" panose="020B0604030504040204" pitchFamily="34" charset="-120"/>
              </a:rPr>
              <a:t>→承辦</a:t>
            </a:r>
            <a:r>
              <a:rPr lang="zh-TW" altLang="en-US" b="1" dirty="0" smtClean="0">
                <a:latin typeface="微軟正黑體" panose="020B0604030504040204" pitchFamily="34" charset="-120"/>
                <a:ea typeface="微軟正黑體" panose="020B0604030504040204" pitchFamily="34" charset="-120"/>
              </a:rPr>
              <a:t>單位一級主管→高教深耕計畫辦公室承辦人→</a:t>
            </a:r>
            <a:r>
              <a:rPr lang="zh-TW" altLang="en-US" b="1" dirty="0">
                <a:latin typeface="微軟正黑體" panose="020B0604030504040204" pitchFamily="34" charset="-120"/>
                <a:ea typeface="微軟正黑體" panose="020B0604030504040204" pitchFamily="34" charset="-120"/>
              </a:rPr>
              <a:t>高教深耕計畫</a:t>
            </a:r>
            <a:r>
              <a:rPr lang="zh-TW" altLang="en-US" b="1" dirty="0" smtClean="0">
                <a:latin typeface="微軟正黑體" panose="020B0604030504040204" pitchFamily="34" charset="-120"/>
                <a:ea typeface="微軟正黑體" panose="020B0604030504040204" pitchFamily="34" charset="-120"/>
              </a:rPr>
              <a:t>辦公室主管→教務長→</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會辦單位</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→會計室姵琪→會計</a:t>
            </a:r>
            <a:r>
              <a:rPr lang="zh-TW" altLang="en-US" b="1" dirty="0">
                <a:latin typeface="微軟正黑體" panose="020B0604030504040204" pitchFamily="34" charset="-120"/>
                <a:ea typeface="微軟正黑體" panose="020B0604030504040204" pitchFamily="34" charset="-120"/>
              </a:rPr>
              <a:t>主任</a:t>
            </a:r>
            <a:r>
              <a:rPr lang="zh-TW" altLang="en-US" b="1" dirty="0" smtClean="0">
                <a:latin typeface="微軟正黑體" panose="020B0604030504040204" pitchFamily="34" charset="-120"/>
                <a:ea typeface="微軟正黑體" panose="020B0604030504040204" pitchFamily="34" charset="-120"/>
              </a:rPr>
              <a:t>→主秘 </a:t>
            </a:r>
            <a:r>
              <a:rPr lang="zh-TW" altLang="en-US" b="1" dirty="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校長。</a:t>
            </a:r>
            <a:endParaRPr lang="en-US" altLang="zh-TW" b="1" dirty="0" smtClean="0">
              <a:latin typeface="微軟正黑體" panose="020B0604030504040204" pitchFamily="34" charset="-120"/>
              <a:ea typeface="微軟正黑體" panose="020B0604030504040204" pitchFamily="34" charset="-120"/>
            </a:endParaRPr>
          </a:p>
          <a:p>
            <a:pPr marL="0" indent="0">
              <a:buNone/>
            </a:pPr>
            <a:r>
              <a:rPr lang="zh-TW" altLang="zh-TW" b="1" dirty="0">
                <a:solidFill>
                  <a:schemeClr val="accent5">
                    <a:lumMod val="60000"/>
                    <a:lumOff val="40000"/>
                  </a:schemeClr>
                </a:solidFill>
                <a:latin typeface="微軟正黑體" panose="020B0604030504040204" pitchFamily="34" charset="-120"/>
                <a:ea typeface="微軟正黑體" panose="020B0604030504040204" pitchFamily="34" charset="-120"/>
              </a:rPr>
              <a:t>▲</a:t>
            </a:r>
            <a:r>
              <a:rPr lang="zh-TW" altLang="en-US" b="1" dirty="0">
                <a:solidFill>
                  <a:schemeClr val="accent1">
                    <a:lumMod val="40000"/>
                    <a:lumOff val="60000"/>
                  </a:schemeClr>
                </a:solidFill>
                <a:latin typeface="微軟正黑體" panose="020B0604030504040204" pitchFamily="34" charset="-120"/>
                <a:ea typeface="微軟正黑體" panose="020B0604030504040204" pitchFamily="34" charset="-120"/>
              </a:rPr>
              <a:t>如須</a:t>
            </a:r>
            <a:r>
              <a:rPr lang="zh-TW" altLang="en-US" b="1" dirty="0">
                <a:solidFill>
                  <a:srgbClr val="FF7C80"/>
                </a:solidFill>
                <a:latin typeface="微軟正黑體" panose="020B0604030504040204" pitchFamily="34" charset="-120"/>
                <a:ea typeface="微軟正黑體" panose="020B0604030504040204" pitchFamily="34" charset="-120"/>
              </a:rPr>
              <a:t>採</a:t>
            </a:r>
            <a:r>
              <a:rPr lang="zh-TW" altLang="en-US" b="1" dirty="0">
                <a:solidFill>
                  <a:schemeClr val="accent1">
                    <a:lumMod val="40000"/>
                    <a:lumOff val="60000"/>
                  </a:schemeClr>
                </a:solidFill>
                <a:latin typeface="微軟正黑體" panose="020B0604030504040204" pitchFamily="34" charset="-120"/>
                <a:ea typeface="微軟正黑體" panose="020B0604030504040204" pitchFamily="34" charset="-120"/>
              </a:rPr>
              <a:t>購，簽核時請務必加會總務處，流程為</a:t>
            </a:r>
            <a:r>
              <a:rPr lang="en-US" altLang="zh-TW" b="1" dirty="0">
                <a:solidFill>
                  <a:schemeClr val="accent1">
                    <a:lumMod val="40000"/>
                    <a:lumOff val="60000"/>
                  </a:schemeClr>
                </a:solidFill>
                <a:latin typeface="微軟正黑體" panose="020B0604030504040204" pitchFamily="34" charset="-120"/>
                <a:ea typeface="微軟正黑體" panose="020B0604030504040204" pitchFamily="34" charset="-120"/>
              </a:rPr>
              <a:t>:</a:t>
            </a:r>
            <a:r>
              <a:rPr lang="zh-TW" altLang="zh-TW" b="1" dirty="0">
                <a:solidFill>
                  <a:schemeClr val="accent1">
                    <a:lumMod val="40000"/>
                    <a:lumOff val="60000"/>
                  </a:schemeClr>
                </a:solidFill>
                <a:latin typeface="微軟正黑體" panose="020B0604030504040204" pitchFamily="34" charset="-120"/>
                <a:ea typeface="微軟正黑體" panose="020B0604030504040204" pitchFamily="34" charset="-120"/>
              </a:rPr>
              <a:t>事務組</a:t>
            </a:r>
            <a:r>
              <a:rPr lang="zh-TW" altLang="en-US" b="1" dirty="0" smtClean="0">
                <a:solidFill>
                  <a:schemeClr val="accent1">
                    <a:lumMod val="40000"/>
                    <a:lumOff val="60000"/>
                  </a:schemeClr>
                </a:solidFill>
                <a:latin typeface="微軟正黑體" panose="020B0604030504040204" pitchFamily="34" charset="-120"/>
                <a:ea typeface="微軟正黑體" panose="020B0604030504040204" pitchFamily="34" charset="-120"/>
              </a:rPr>
              <a:t>洪國智</a:t>
            </a:r>
            <a:r>
              <a:rPr lang="zh-TW" altLang="zh-TW" b="1" dirty="0" smtClean="0">
                <a:solidFill>
                  <a:schemeClr val="accent1">
                    <a:lumMod val="40000"/>
                    <a:lumOff val="60000"/>
                  </a:schemeClr>
                </a:solidFill>
                <a:latin typeface="微軟正黑體" panose="020B0604030504040204" pitchFamily="34" charset="-120"/>
                <a:ea typeface="微軟正黑體" panose="020B0604030504040204" pitchFamily="34" charset="-120"/>
              </a:rPr>
              <a:t>組長</a:t>
            </a:r>
            <a:r>
              <a:rPr lang="zh-TW" altLang="en-US" b="1" dirty="0">
                <a:solidFill>
                  <a:schemeClr val="accent1">
                    <a:lumMod val="40000"/>
                    <a:lumOff val="60000"/>
                  </a:schemeClr>
                </a:solidFill>
                <a:latin typeface="微軟正黑體" panose="020B0604030504040204" pitchFamily="34" charset="-120"/>
                <a:ea typeface="微軟正黑體" panose="020B0604030504040204" pitchFamily="34" charset="-120"/>
              </a:rPr>
              <a:t>→</a:t>
            </a:r>
            <a:r>
              <a:rPr lang="zh-TW" altLang="zh-TW" b="1" dirty="0">
                <a:solidFill>
                  <a:schemeClr val="accent1">
                    <a:lumMod val="40000"/>
                    <a:lumOff val="60000"/>
                  </a:schemeClr>
                </a:solidFill>
                <a:latin typeface="微軟正黑體" panose="020B0604030504040204" pitchFamily="34" charset="-120"/>
                <a:ea typeface="微軟正黑體" panose="020B0604030504040204" pitchFamily="34" charset="-120"/>
              </a:rPr>
              <a:t>事務組</a:t>
            </a:r>
            <a:r>
              <a:rPr lang="zh-TW" altLang="zh-TW" b="1" dirty="0" smtClean="0">
                <a:solidFill>
                  <a:schemeClr val="accent1">
                    <a:lumMod val="40000"/>
                    <a:lumOff val="60000"/>
                  </a:schemeClr>
                </a:solidFill>
                <a:latin typeface="微軟正黑體" panose="020B0604030504040204" pitchFamily="34" charset="-120"/>
                <a:ea typeface="微軟正黑體" panose="020B0604030504040204" pitchFamily="34" charset="-120"/>
              </a:rPr>
              <a:t>郭</a:t>
            </a:r>
            <a:r>
              <a:rPr lang="zh-TW" altLang="en-US" b="1" dirty="0" smtClean="0">
                <a:solidFill>
                  <a:schemeClr val="accent1">
                    <a:lumMod val="40000"/>
                    <a:lumOff val="60000"/>
                  </a:schemeClr>
                </a:solidFill>
                <a:latin typeface="微軟正黑體" panose="020B0604030504040204" pitchFamily="34" charset="-120"/>
                <a:ea typeface="微軟正黑體" panose="020B0604030504040204" pitchFamily="34" charset="-120"/>
              </a:rPr>
              <a:t>耀宏</a:t>
            </a:r>
            <a:r>
              <a:rPr lang="zh-TW" altLang="zh-TW" b="1" dirty="0" smtClean="0">
                <a:solidFill>
                  <a:schemeClr val="accent1">
                    <a:lumMod val="40000"/>
                    <a:lumOff val="60000"/>
                  </a:schemeClr>
                </a:solidFill>
                <a:latin typeface="微軟正黑體" panose="020B0604030504040204" pitchFamily="34" charset="-120"/>
                <a:ea typeface="微軟正黑體" panose="020B0604030504040204" pitchFamily="34" charset="-120"/>
              </a:rPr>
              <a:t>組長</a:t>
            </a:r>
            <a:r>
              <a:rPr lang="zh-TW" altLang="en-US" b="1" dirty="0">
                <a:solidFill>
                  <a:schemeClr val="accent1">
                    <a:lumMod val="40000"/>
                    <a:lumOff val="60000"/>
                  </a:schemeClr>
                </a:solidFill>
                <a:latin typeface="微軟正黑體" panose="020B0604030504040204" pitchFamily="34" charset="-120"/>
                <a:ea typeface="微軟正黑體" panose="020B0604030504040204" pitchFamily="34" charset="-120"/>
              </a:rPr>
              <a:t>→</a:t>
            </a:r>
            <a:r>
              <a:rPr lang="zh-TW" altLang="zh-TW" b="1" dirty="0">
                <a:solidFill>
                  <a:schemeClr val="accent1">
                    <a:lumMod val="40000"/>
                    <a:lumOff val="60000"/>
                  </a:schemeClr>
                </a:solidFill>
                <a:latin typeface="微軟正黑體" panose="020B0604030504040204" pitchFamily="34" charset="-120"/>
                <a:ea typeface="微軟正黑體" panose="020B0604030504040204" pitchFamily="34" charset="-120"/>
              </a:rPr>
              <a:t>總務長</a:t>
            </a:r>
            <a:r>
              <a:rPr lang="zh-TW" altLang="en-US" b="1" dirty="0" smtClean="0">
                <a:solidFill>
                  <a:schemeClr val="accent1">
                    <a:lumMod val="40000"/>
                    <a:lumOff val="60000"/>
                  </a:schemeClr>
                </a:solidFill>
                <a:latin typeface="微軟正黑體" panose="020B0604030504040204" pitchFamily="34" charset="-120"/>
                <a:ea typeface="微軟正黑體" panose="020B0604030504040204" pitchFamily="34" charset="-120"/>
              </a:rPr>
              <a:t>。</a:t>
            </a:r>
            <a:endParaRPr lang="en-US" altLang="zh-TW" b="1" dirty="0" smtClean="0">
              <a:solidFill>
                <a:schemeClr val="accent1">
                  <a:lumMod val="40000"/>
                  <a:lumOff val="60000"/>
                </a:schemeClr>
              </a:solidFill>
              <a:latin typeface="微軟正黑體" panose="020B0604030504040204" pitchFamily="34" charset="-120"/>
              <a:ea typeface="微軟正黑體" panose="020B0604030504040204" pitchFamily="34" charset="-120"/>
            </a:endParaRPr>
          </a:p>
          <a:p>
            <a:pPr marL="0" indent="0">
              <a:buNone/>
            </a:pPr>
            <a:endParaRPr lang="en-US" altLang="zh-TW" b="1" dirty="0" smtClean="0">
              <a:latin typeface="微軟正黑體" panose="020B0604030504040204" pitchFamily="34" charset="-120"/>
              <a:ea typeface="微軟正黑體" panose="020B0604030504040204" pitchFamily="34" charset="-120"/>
            </a:endParaRPr>
          </a:p>
          <a:p>
            <a:r>
              <a:rPr lang="zh-TW" altLang="en-US" b="1" dirty="0" smtClean="0">
                <a:latin typeface="微軟正黑體" panose="020B0604030504040204" pitchFamily="34" charset="-120"/>
                <a:ea typeface="微軟正黑體" panose="020B0604030504040204" pitchFamily="34" charset="-120"/>
              </a:rPr>
              <a:t>簽呈核准後，請</a:t>
            </a:r>
            <a:r>
              <a:rPr lang="zh-TW" altLang="en-US" b="1" u="sng" dirty="0" smtClean="0">
                <a:solidFill>
                  <a:schemeClr val="accent1">
                    <a:lumMod val="60000"/>
                    <a:lumOff val="40000"/>
                  </a:schemeClr>
                </a:solidFill>
                <a:latin typeface="微軟正黑體" panose="020B0604030504040204" pitchFamily="34" charset="-120"/>
                <a:ea typeface="微軟正黑體" panose="020B0604030504040204" pitchFamily="34" charset="-120"/>
              </a:rPr>
              <a:t>列印一份</a:t>
            </a:r>
            <a:r>
              <a:rPr lang="zh-TW" altLang="en-US" b="1" dirty="0" smtClean="0">
                <a:latin typeface="微軟正黑體" panose="020B0604030504040204" pitchFamily="34" charset="-120"/>
                <a:ea typeface="微軟正黑體" panose="020B0604030504040204" pitchFamily="34" charset="-120"/>
              </a:rPr>
              <a:t>，連同</a:t>
            </a:r>
            <a:r>
              <a:rPr lang="zh-TW" altLang="en-US" b="1" u="sng" dirty="0" smtClean="0">
                <a:solidFill>
                  <a:schemeClr val="accent1">
                    <a:lumMod val="60000"/>
                    <a:lumOff val="40000"/>
                  </a:schemeClr>
                </a:solidFill>
                <a:latin typeface="微軟正黑體" panose="020B0604030504040204" pitchFamily="34" charset="-120"/>
                <a:ea typeface="微軟正黑體" panose="020B0604030504040204" pitchFamily="34" charset="-120"/>
              </a:rPr>
              <a:t>計畫書影本</a:t>
            </a:r>
            <a:r>
              <a:rPr lang="zh-TW" altLang="en-US" b="1" dirty="0" smtClean="0">
                <a:latin typeface="微軟正黑體" panose="020B0604030504040204" pitchFamily="34" charset="-120"/>
                <a:ea typeface="微軟正黑體" panose="020B0604030504040204" pitchFamily="34" charset="-120"/>
              </a:rPr>
              <a:t>做為請購時之附件。</a:t>
            </a:r>
            <a:endParaRPr lang="en-US" altLang="zh-TW" b="1" dirty="0" smtClean="0">
              <a:latin typeface="微軟正黑體" panose="020B0604030504040204" pitchFamily="34" charset="-120"/>
              <a:ea typeface="微軟正黑體" panose="020B0604030504040204" pitchFamily="34" charset="-120"/>
            </a:endParaRPr>
          </a:p>
          <a:p>
            <a:endParaRPr lang="en-US" altLang="zh-TW" sz="1100" b="1" dirty="0">
              <a:latin typeface="微軟正黑體" panose="020B0604030504040204" pitchFamily="34" charset="-120"/>
              <a:ea typeface="微軟正黑體" panose="020B0604030504040204" pitchFamily="34" charset="-120"/>
            </a:endParaRPr>
          </a:p>
          <a:p>
            <a:pPr marL="0" indent="0">
              <a:buNone/>
            </a:pPr>
            <a:r>
              <a:rPr lang="zh-TW" altLang="zh-TW" b="1" dirty="0" smtClean="0">
                <a:solidFill>
                  <a:schemeClr val="accent6">
                    <a:lumMod val="75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6">
                    <a:lumMod val="75000"/>
                  </a:schemeClr>
                </a:solidFill>
                <a:latin typeface="微軟正黑體" panose="020B0604030504040204" pitchFamily="34" charset="-120"/>
                <a:ea typeface="微軟正黑體" panose="020B0604030504040204" pitchFamily="34" charset="-120"/>
              </a:rPr>
              <a:t>請記得至</a:t>
            </a:r>
            <a:r>
              <a:rPr lang="zh-TW" altLang="en-US" b="1" u="sng" dirty="0">
                <a:solidFill>
                  <a:schemeClr val="accent6">
                    <a:lumMod val="75000"/>
                  </a:schemeClr>
                </a:solidFill>
                <a:latin typeface="微軟正黑體" panose="020B0604030504040204" pitchFamily="34" charset="-120"/>
                <a:ea typeface="微軟正黑體" panose="020B0604030504040204" pitchFamily="34" charset="-120"/>
              </a:rPr>
              <a:t>活動暨會議管理</a:t>
            </a:r>
            <a:r>
              <a:rPr lang="zh-TW" altLang="en-US" b="1" u="sng" dirty="0" smtClean="0">
                <a:solidFill>
                  <a:schemeClr val="accent6">
                    <a:lumMod val="75000"/>
                  </a:schemeClr>
                </a:solidFill>
                <a:latin typeface="微軟正黑體" panose="020B0604030504040204" pitchFamily="34" charset="-120"/>
                <a:ea typeface="微軟正黑體" panose="020B0604030504040204" pitchFamily="34" charset="-120"/>
              </a:rPr>
              <a:t>系統</a:t>
            </a:r>
            <a:r>
              <a:rPr lang="zh-TW" altLang="en-US" b="1" dirty="0" smtClean="0">
                <a:solidFill>
                  <a:schemeClr val="accent6">
                    <a:lumMod val="75000"/>
                  </a:schemeClr>
                </a:solidFill>
                <a:latin typeface="微軟正黑體" panose="020B0604030504040204" pitchFamily="34" charset="-120"/>
                <a:ea typeface="微軟正黑體" panose="020B0604030504040204" pitchFamily="34" charset="-120"/>
              </a:rPr>
              <a:t>將活動狀態更改為</a:t>
            </a:r>
            <a:r>
              <a:rPr lang="en-US" altLang="zh-TW" b="1" dirty="0" smtClean="0">
                <a:solidFill>
                  <a:schemeClr val="accent6">
                    <a:lumMod val="75000"/>
                  </a:schemeClr>
                </a:solidFill>
                <a:latin typeface="微軟正黑體" panose="020B0604030504040204" pitchFamily="34" charset="-120"/>
                <a:ea typeface="微軟正黑體" panose="020B0604030504040204" pitchFamily="34" charset="-120"/>
              </a:rPr>
              <a:t>【</a:t>
            </a:r>
            <a:r>
              <a:rPr lang="zh-TW" altLang="en-US" b="1" dirty="0" smtClean="0">
                <a:solidFill>
                  <a:srgbClr val="C00000"/>
                </a:solidFill>
                <a:latin typeface="微軟正黑體" panose="020B0604030504040204" pitchFamily="34" charset="-120"/>
                <a:ea typeface="微軟正黑體" panose="020B0604030504040204" pitchFamily="34" charset="-120"/>
              </a:rPr>
              <a:t>發布</a:t>
            </a:r>
            <a:r>
              <a:rPr lang="en-US" altLang="zh-TW" b="1" dirty="0" smtClean="0">
                <a:solidFill>
                  <a:schemeClr val="accent6">
                    <a:lumMod val="75000"/>
                  </a:schemeClr>
                </a:solidFill>
                <a:latin typeface="微軟正黑體" panose="020B0604030504040204" pitchFamily="34" charset="-120"/>
                <a:ea typeface="微軟正黑體" panose="020B0604030504040204" pitchFamily="34" charset="-120"/>
              </a:rPr>
              <a:t>】</a:t>
            </a:r>
            <a:r>
              <a:rPr lang="zh-TW" altLang="en-US" b="1" dirty="0" smtClean="0">
                <a:solidFill>
                  <a:schemeClr val="accent6">
                    <a:lumMod val="75000"/>
                  </a:schemeClr>
                </a:solidFill>
                <a:latin typeface="微軟正黑體" panose="020B0604030504040204" pitchFamily="34" charset="-120"/>
                <a:ea typeface="微軟正黑體" panose="020B0604030504040204" pitchFamily="34" charset="-120"/>
              </a:rPr>
              <a:t>，有意願參加者才能報名。</a:t>
            </a:r>
            <a:endParaRPr lang="en-US" altLang="zh-TW" b="1" dirty="0">
              <a:solidFill>
                <a:schemeClr val="accent6">
                  <a:lumMod val="75000"/>
                </a:schemeClr>
              </a:solidFill>
              <a:latin typeface="微軟正黑體" panose="020B0604030504040204" pitchFamily="34" charset="-120"/>
              <a:ea typeface="微軟正黑體" panose="020B0604030504040204" pitchFamily="34" charset="-120"/>
            </a:endParaRPr>
          </a:p>
          <a:p>
            <a:pPr marL="0" indent="0">
              <a:buNone/>
            </a:pPr>
            <a:endParaRPr lang="en-US" altLang="zh-TW" b="1" dirty="0" smtClean="0">
              <a:latin typeface="微軟正黑體" panose="020B0604030504040204" pitchFamily="34" charset="-120"/>
              <a:ea typeface="微軟正黑體" panose="020B0604030504040204" pitchFamily="34" charset="-120"/>
            </a:endParaRPr>
          </a:p>
          <a:p>
            <a:pPr marL="0" indent="0">
              <a:buNone/>
            </a:pPr>
            <a:endParaRPr lang="en-US" altLang="zh-TW" b="1" dirty="0" smtClean="0">
              <a:solidFill>
                <a:schemeClr val="accent5">
                  <a:lumMod val="60000"/>
                  <a:lumOff val="40000"/>
                </a:schemeClr>
              </a:solidFill>
              <a:latin typeface="微軟正黑體" panose="020B0604030504040204" pitchFamily="34" charset="-120"/>
              <a:ea typeface="微軟正黑體" panose="020B0604030504040204" pitchFamily="34" charset="-120"/>
            </a:endParaRPr>
          </a:p>
          <a:p>
            <a:pPr marL="0" indent="0">
              <a:buNone/>
            </a:pPr>
            <a:endParaRPr lang="en-US" altLang="zh-TW" b="1" dirty="0">
              <a:solidFill>
                <a:schemeClr val="accent1">
                  <a:lumMod val="40000"/>
                  <a:lumOff val="60000"/>
                </a:schemeClr>
              </a:solidFill>
              <a:latin typeface="微軟正黑體" panose="020B0604030504040204" pitchFamily="34" charset="-120"/>
              <a:ea typeface="微軟正黑體" panose="020B0604030504040204" pitchFamily="34" charset="-120"/>
            </a:endParaRPr>
          </a:p>
          <a:p>
            <a:pPr marL="0" indent="0">
              <a:buNone/>
            </a:pPr>
            <a:endParaRPr lang="en-US" altLang="zh-TW" b="1" dirty="0">
              <a:solidFill>
                <a:schemeClr val="accent1">
                  <a:lumMod val="40000"/>
                  <a:lumOff val="60000"/>
                </a:schemeClr>
              </a:solidFill>
            </a:endParaRPr>
          </a:p>
          <a:p>
            <a:endParaRPr lang="en-US" altLang="zh-TW" dirty="0" smtClean="0"/>
          </a:p>
          <a:p>
            <a:endParaRPr lang="zh-TW" altLang="en-US" dirty="0"/>
          </a:p>
        </p:txBody>
      </p:sp>
    </p:spTree>
    <p:extLst>
      <p:ext uri="{BB962C8B-B14F-4D97-AF65-F5344CB8AC3E}">
        <p14:creationId xmlns:p14="http://schemas.microsoft.com/office/powerpoint/2010/main" val="134156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anim calcmode="lin" valueType="num">
                                      <p:cBhvr>
                                        <p:cTn id="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anim calcmode="lin" valueType="num">
                                      <p:cBhvr>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anim calcmode="lin" valueType="num">
                                      <p:cBhvr>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0" dur="5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anim calcmode="lin" valueType="num">
                                      <p:cBhvr>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6" dur="5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normAutofit/>
          </a:bodyPr>
          <a:lstStyle/>
          <a:p>
            <a:r>
              <a:rPr lang="zh-TW" altLang="en-US" sz="7200" b="1" dirty="0" smtClean="0">
                <a:solidFill>
                  <a:schemeClr val="tx1"/>
                </a:solidFill>
                <a:latin typeface="微軟正黑體" panose="020B0604030504040204" pitchFamily="34" charset="-120"/>
                <a:ea typeface="微軟正黑體" panose="020B0604030504040204" pitchFamily="34" charset="-120"/>
              </a:rPr>
              <a:t>請購流程</a:t>
            </a:r>
            <a:endParaRPr lang="zh-TW" altLang="en-US" sz="7200" dirty="0"/>
          </a:p>
        </p:txBody>
      </p:sp>
    </p:spTree>
    <p:extLst>
      <p:ext uri="{BB962C8B-B14F-4D97-AF65-F5344CB8AC3E}">
        <p14:creationId xmlns:p14="http://schemas.microsoft.com/office/powerpoint/2010/main" val="39170658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3"/>
          </p:nvPr>
        </p:nvSpPr>
        <p:spPr>
          <a:xfrm>
            <a:off x="685800" y="365223"/>
            <a:ext cx="10916392" cy="5073675"/>
          </a:xfrm>
        </p:spPr>
        <p:txBody>
          <a:bodyPr/>
          <a:lstStyle/>
          <a:p>
            <a:r>
              <a:rPr lang="zh-TW" altLang="en-US" b="1" dirty="0" smtClean="0">
                <a:latin typeface="微軟正黑體" panose="020B0604030504040204" pitchFamily="34" charset="-120"/>
                <a:ea typeface="微軟正黑體" panose="020B0604030504040204" pitchFamily="34" charset="-120"/>
              </a:rPr>
              <a:t>請使用計畫辦公室給予各單位之帳號及密碼登入會計系統。</a:t>
            </a:r>
            <a:endParaRPr lang="en-US" altLang="zh-TW" b="1" dirty="0" smtClean="0">
              <a:latin typeface="微軟正黑體" panose="020B0604030504040204" pitchFamily="34" charset="-120"/>
              <a:ea typeface="微軟正黑體" panose="020B0604030504040204" pitchFamily="34" charset="-120"/>
            </a:endParaRPr>
          </a:p>
          <a:p>
            <a:endParaRPr lang="en-US" altLang="zh-TW" sz="1100" b="1" dirty="0">
              <a:latin typeface="微軟正黑體" panose="020B0604030504040204" pitchFamily="34" charset="-120"/>
              <a:ea typeface="微軟正黑體" panose="020B0604030504040204" pitchFamily="34" charset="-120"/>
            </a:endParaRPr>
          </a:p>
          <a:p>
            <a:r>
              <a:rPr lang="zh-TW" altLang="en-US" b="1" dirty="0" smtClean="0">
                <a:latin typeface="微軟正黑體" panose="020B0604030504040204" pitchFamily="34" charset="-120"/>
                <a:ea typeface="微軟正黑體" panose="020B0604030504040204" pitchFamily="34" charset="-120"/>
              </a:rPr>
              <a:t>請購單之開</a:t>
            </a:r>
            <a:r>
              <a:rPr lang="zh-TW" altLang="en-US" b="1" dirty="0">
                <a:latin typeface="微軟正黑體" panose="020B0604030504040204" pitchFamily="34" charset="-120"/>
                <a:ea typeface="微軟正黑體" panose="020B0604030504040204" pitchFamily="34" charset="-120"/>
              </a:rPr>
              <a:t>立</a:t>
            </a:r>
            <a:r>
              <a:rPr lang="zh-TW" altLang="en-US" b="1" dirty="0" smtClean="0">
                <a:latin typeface="微軟正黑體" panose="020B0604030504040204" pitchFamily="34" charset="-120"/>
                <a:ea typeface="微軟正黑體" panose="020B0604030504040204" pitchFamily="34" charset="-120"/>
              </a:rPr>
              <a:t>，請於</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經費來源</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處選取「</a:t>
            </a:r>
            <a:r>
              <a:rPr lang="zh-TW" altLang="en-US" b="1" u="sng" dirty="0" smtClean="0">
                <a:solidFill>
                  <a:schemeClr val="accent1">
                    <a:lumMod val="60000"/>
                    <a:lumOff val="40000"/>
                  </a:schemeClr>
                </a:solidFill>
                <a:latin typeface="微軟正黑體" panose="020B0604030504040204" pitchFamily="34" charset="-120"/>
                <a:ea typeface="微軟正黑體" panose="020B0604030504040204" pitchFamily="34" charset="-120"/>
              </a:rPr>
              <a:t>教育部其他補助款</a:t>
            </a:r>
            <a:r>
              <a:rPr lang="zh-TW" altLang="en-US" b="1" dirty="0" smtClean="0">
                <a:latin typeface="微軟正黑體" panose="020B0604030504040204" pitchFamily="34" charset="-120"/>
                <a:ea typeface="微軟正黑體" panose="020B0604030504040204" pitchFamily="34" charset="-120"/>
              </a:rPr>
              <a:t>」；</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用途及說明</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處請統一格式填寫「</a:t>
            </a:r>
            <a:r>
              <a:rPr lang="zh-TW" altLang="en-US" b="1" u="sng" dirty="0" smtClean="0">
                <a:solidFill>
                  <a:schemeClr val="accent1">
                    <a:lumMod val="60000"/>
                    <a:lumOff val="40000"/>
                  </a:schemeClr>
                </a:solidFill>
                <a:latin typeface="微軟正黑體" panose="020B0604030504040204" pitchFamily="34" charset="-120"/>
                <a:ea typeface="微軟正黑體" panose="020B0604030504040204" pitchFamily="34" charset="-120"/>
              </a:rPr>
              <a:t>高教深耕計畫</a:t>
            </a:r>
            <a:r>
              <a:rPr lang="en-US" altLang="zh-TW" b="1" u="sng" dirty="0" smtClean="0">
                <a:solidFill>
                  <a:schemeClr val="accent1">
                    <a:lumMod val="60000"/>
                    <a:lumOff val="40000"/>
                  </a:schemeClr>
                </a:solidFill>
                <a:latin typeface="微軟正黑體" panose="020B0604030504040204" pitchFamily="34" charset="-120"/>
                <a:ea typeface="微軟正黑體" panose="020B0604030504040204" pitchFamily="34" charset="-120"/>
              </a:rPr>
              <a:t>-(</a:t>
            </a:r>
            <a:r>
              <a:rPr lang="zh-TW" altLang="en-US" b="1" u="sng" dirty="0" smtClean="0">
                <a:solidFill>
                  <a:schemeClr val="accent1">
                    <a:lumMod val="60000"/>
                    <a:lumOff val="40000"/>
                  </a:schemeClr>
                </a:solidFill>
                <a:latin typeface="微軟正黑體" panose="020B0604030504040204" pitchFamily="34" charset="-120"/>
                <a:ea typeface="微軟正黑體" panose="020B0604030504040204" pitchFamily="34" charset="-120"/>
              </a:rPr>
              <a:t>日期</a:t>
            </a:r>
            <a:r>
              <a:rPr lang="en-US" altLang="zh-TW" b="1" u="sng" dirty="0" smtClean="0">
                <a:solidFill>
                  <a:schemeClr val="accent1">
                    <a:lumMod val="60000"/>
                    <a:lumOff val="40000"/>
                  </a:schemeClr>
                </a:solidFill>
                <a:latin typeface="微軟正黑體" panose="020B0604030504040204" pitchFamily="34" charset="-120"/>
                <a:ea typeface="微軟正黑體" panose="020B0604030504040204" pitchFamily="34" charset="-120"/>
              </a:rPr>
              <a:t>)</a:t>
            </a:r>
            <a:r>
              <a:rPr lang="zh-TW" altLang="en-US" b="1" u="sng" dirty="0" smtClean="0">
                <a:solidFill>
                  <a:schemeClr val="accent1">
                    <a:lumMod val="60000"/>
                    <a:lumOff val="40000"/>
                  </a:schemeClr>
                </a:solidFill>
                <a:latin typeface="微軟正黑體" panose="020B0604030504040204" pitchFamily="34" charset="-120"/>
                <a:ea typeface="微軟正黑體" panose="020B0604030504040204" pitchFamily="34" charset="-120"/>
              </a:rPr>
              <a:t>辦理</a:t>
            </a:r>
            <a:r>
              <a:rPr lang="en-US" altLang="zh-TW" b="1" u="sng" dirty="0" smtClean="0">
                <a:solidFill>
                  <a:schemeClr val="accent1">
                    <a:lumMod val="60000"/>
                    <a:lumOff val="40000"/>
                  </a:schemeClr>
                </a:solidFill>
                <a:latin typeface="微軟正黑體" panose="020B0604030504040204" pitchFamily="34" charset="-120"/>
                <a:ea typeface="微軟正黑體" panose="020B0604030504040204" pitchFamily="34" charset="-120"/>
              </a:rPr>
              <a:t>(</a:t>
            </a:r>
            <a:r>
              <a:rPr lang="zh-TW" altLang="en-US" b="1" u="sng" dirty="0" smtClean="0">
                <a:solidFill>
                  <a:schemeClr val="accent1">
                    <a:lumMod val="60000"/>
                    <a:lumOff val="40000"/>
                  </a:schemeClr>
                </a:solidFill>
                <a:latin typeface="微軟正黑體" panose="020B0604030504040204" pitchFamily="34" charset="-120"/>
                <a:ea typeface="微軟正黑體" panose="020B0604030504040204" pitchFamily="34" charset="-120"/>
              </a:rPr>
              <a:t>活動名稱</a:t>
            </a:r>
            <a:r>
              <a:rPr lang="en-US" altLang="zh-TW" b="1" u="sng" dirty="0" smtClean="0">
                <a:solidFill>
                  <a:schemeClr val="accent1">
                    <a:lumMod val="60000"/>
                    <a:lumOff val="40000"/>
                  </a:schemeClr>
                </a:solidFill>
                <a:latin typeface="微軟正黑體" panose="020B0604030504040204" pitchFamily="34" charset="-120"/>
                <a:ea typeface="微軟正黑體" panose="020B0604030504040204" pitchFamily="34" charset="-120"/>
              </a:rPr>
              <a:t>)</a:t>
            </a:r>
            <a:r>
              <a:rPr lang="zh-TW" altLang="en-US" b="1" u="sng" dirty="0" smtClean="0">
                <a:solidFill>
                  <a:schemeClr val="accent1">
                    <a:lumMod val="60000"/>
                    <a:lumOff val="40000"/>
                  </a:schemeClr>
                </a:solidFill>
                <a:latin typeface="微軟正黑體" panose="020B0604030504040204" pitchFamily="34" charset="-120"/>
                <a:ea typeface="微軟正黑體" panose="020B0604030504040204" pitchFamily="34" charset="-120"/>
              </a:rPr>
              <a:t>之</a:t>
            </a:r>
            <a:r>
              <a:rPr lang="en-US" altLang="zh-TW" b="1" u="sng" dirty="0" smtClean="0">
                <a:solidFill>
                  <a:schemeClr val="accent1">
                    <a:lumMod val="60000"/>
                    <a:lumOff val="40000"/>
                  </a:schemeClr>
                </a:solidFill>
                <a:latin typeface="微軟正黑體" panose="020B0604030504040204" pitchFamily="34" charset="-120"/>
                <a:ea typeface="微軟正黑體" panose="020B0604030504040204" pitchFamily="34" charset="-120"/>
              </a:rPr>
              <a:t>(</a:t>
            </a:r>
            <a:r>
              <a:rPr lang="zh-TW" altLang="en-US" b="1" u="sng" dirty="0" smtClean="0">
                <a:solidFill>
                  <a:schemeClr val="accent1">
                    <a:lumMod val="60000"/>
                    <a:lumOff val="40000"/>
                  </a:schemeClr>
                </a:solidFill>
                <a:latin typeface="微軟正黑體" panose="020B0604030504040204" pitchFamily="34" charset="-120"/>
                <a:ea typeface="微軟正黑體" panose="020B0604030504040204" pitchFamily="34" charset="-120"/>
              </a:rPr>
              <a:t>經費項目</a:t>
            </a:r>
            <a:r>
              <a:rPr lang="en-US" altLang="zh-TW" b="1" u="sng" dirty="0" smtClean="0">
                <a:solidFill>
                  <a:schemeClr val="accent1">
                    <a:lumMod val="60000"/>
                    <a:lumOff val="40000"/>
                  </a:schemeClr>
                </a:solidFill>
                <a:latin typeface="微軟正黑體" panose="020B0604030504040204" pitchFamily="34" charset="-120"/>
                <a:ea typeface="微軟正黑體" panose="020B0604030504040204" pitchFamily="34" charset="-120"/>
              </a:rPr>
              <a:t>)-(</a:t>
            </a:r>
            <a:r>
              <a:rPr lang="zh-TW" altLang="en-US" b="1" u="sng" dirty="0" smtClean="0">
                <a:solidFill>
                  <a:schemeClr val="accent1">
                    <a:lumMod val="60000"/>
                    <a:lumOff val="40000"/>
                  </a:schemeClr>
                </a:solidFill>
                <a:latin typeface="微軟正黑體" panose="020B0604030504040204" pitchFamily="34" charset="-120"/>
                <a:ea typeface="微軟正黑體" panose="020B0604030504040204" pitchFamily="34" charset="-120"/>
              </a:rPr>
              <a:t>子計畫編號</a:t>
            </a:r>
            <a:r>
              <a:rPr lang="en-US" altLang="zh-TW" b="1" u="sng" dirty="0" smtClean="0">
                <a:solidFill>
                  <a:schemeClr val="accent1">
                    <a:lumMod val="60000"/>
                    <a:lumOff val="40000"/>
                  </a:schemeClr>
                </a:solidFill>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a:t>
            </a:r>
            <a:r>
              <a:rPr lang="zh-TW" altLang="en-US" sz="1600" b="1" dirty="0" smtClean="0">
                <a:solidFill>
                  <a:schemeClr val="accent5">
                    <a:lumMod val="75000"/>
                  </a:schemeClr>
                </a:solidFill>
                <a:latin typeface="微軟正黑體" panose="020B0604030504040204" pitchFamily="34" charset="-120"/>
                <a:ea typeface="微軟正黑體" panose="020B0604030504040204" pitchFamily="34" charset="-120"/>
              </a:rPr>
              <a:t>                </a:t>
            </a:r>
            <a:endParaRPr lang="en-US" altLang="zh-TW" sz="1600" b="1" dirty="0" smtClean="0">
              <a:solidFill>
                <a:schemeClr val="accent5">
                  <a:lumMod val="75000"/>
                </a:schemeClr>
              </a:solidFill>
              <a:latin typeface="微軟正黑體" panose="020B0604030504040204" pitchFamily="34" charset="-120"/>
              <a:ea typeface="微軟正黑體" panose="020B0604030504040204" pitchFamily="34" charset="-120"/>
            </a:endParaRPr>
          </a:p>
          <a:p>
            <a:pPr marL="0" indent="0">
              <a:buNone/>
            </a:pPr>
            <a:r>
              <a:rPr lang="zh-TW" altLang="en-US" sz="1600" b="1" dirty="0" smtClean="0">
                <a:solidFill>
                  <a:schemeClr val="accent5">
                    <a:lumMod val="75000"/>
                  </a:schemeClr>
                </a:solidFill>
                <a:latin typeface="微軟正黑體" panose="020B0604030504040204" pitchFamily="34" charset="-120"/>
                <a:ea typeface="微軟正黑體" panose="020B0604030504040204" pitchFamily="34" charset="-120"/>
              </a:rPr>
              <a:t>                         </a:t>
            </a:r>
            <a:r>
              <a:rPr lang="zh-TW" altLang="zh-TW" sz="1600" b="1" dirty="0" smtClean="0">
                <a:solidFill>
                  <a:schemeClr val="accent5">
                    <a:lumMod val="75000"/>
                  </a:schemeClr>
                </a:solidFill>
                <a:latin typeface="微軟正黑體" panose="020B0604030504040204" pitchFamily="34" charset="-120"/>
                <a:ea typeface="微軟正黑體" panose="020B0604030504040204" pitchFamily="34" charset="-120"/>
              </a:rPr>
              <a:t>▲</a:t>
            </a:r>
            <a:r>
              <a:rPr lang="zh-TW" altLang="en-US" sz="1600" b="1" dirty="0" smtClean="0">
                <a:solidFill>
                  <a:schemeClr val="accent5">
                    <a:lumMod val="75000"/>
                  </a:schemeClr>
                </a:solidFill>
                <a:latin typeface="微軟正黑體" panose="020B0604030504040204" pitchFamily="34" charset="-120"/>
                <a:ea typeface="微軟正黑體" panose="020B0604030504040204" pitchFamily="34" charset="-120"/>
              </a:rPr>
              <a:t> 例</a:t>
            </a:r>
            <a:r>
              <a:rPr lang="en-US" altLang="zh-TW" sz="1600" b="1" dirty="0">
                <a:solidFill>
                  <a:schemeClr val="accent5">
                    <a:lumMod val="75000"/>
                  </a:schemeClr>
                </a:solidFill>
                <a:latin typeface="微軟正黑體" panose="020B0604030504040204" pitchFamily="34" charset="-120"/>
                <a:ea typeface="微軟正黑體" panose="020B0604030504040204" pitchFamily="34" charset="-120"/>
              </a:rPr>
              <a:t>:</a:t>
            </a:r>
            <a:r>
              <a:rPr lang="zh-TW" altLang="en-US" sz="1600" b="1" dirty="0">
                <a:solidFill>
                  <a:schemeClr val="accent5">
                    <a:lumMod val="75000"/>
                  </a:schemeClr>
                </a:solidFill>
                <a:latin typeface="微軟正黑體" panose="020B0604030504040204" pitchFamily="34" charset="-120"/>
                <a:ea typeface="微軟正黑體" panose="020B0604030504040204" pitchFamily="34" charset="-120"/>
              </a:rPr>
              <a:t>高教深耕計畫</a:t>
            </a:r>
            <a:r>
              <a:rPr lang="en-US" altLang="zh-TW" sz="1600" b="1" dirty="0">
                <a:solidFill>
                  <a:schemeClr val="accent5">
                    <a:lumMod val="75000"/>
                  </a:schemeClr>
                </a:solidFill>
                <a:latin typeface="微軟正黑體" panose="020B0604030504040204" pitchFamily="34" charset="-120"/>
                <a:ea typeface="微軟正黑體" panose="020B0604030504040204" pitchFamily="34" charset="-120"/>
              </a:rPr>
              <a:t>-9/2</a:t>
            </a:r>
            <a:r>
              <a:rPr lang="zh-TW" altLang="en-US" sz="1600" b="1" dirty="0">
                <a:solidFill>
                  <a:schemeClr val="accent5">
                    <a:lumMod val="75000"/>
                  </a:schemeClr>
                </a:solidFill>
                <a:latin typeface="微軟正黑體" panose="020B0604030504040204" pitchFamily="34" charset="-120"/>
                <a:ea typeface="微軟正黑體" panose="020B0604030504040204" pitchFamily="34" charset="-120"/>
              </a:rPr>
              <a:t>辦理運用遊戲翻轉教學之講師鐘點費及交通費</a:t>
            </a:r>
            <a:r>
              <a:rPr lang="en-US" altLang="zh-TW" sz="1600" b="1" dirty="0">
                <a:solidFill>
                  <a:schemeClr val="accent5">
                    <a:lumMod val="75000"/>
                  </a:schemeClr>
                </a:solidFill>
                <a:latin typeface="微軟正黑體" panose="020B0604030504040204" pitchFamily="34" charset="-120"/>
                <a:ea typeface="微軟正黑體" panose="020B0604030504040204" pitchFamily="34" charset="-120"/>
              </a:rPr>
              <a:t>-</a:t>
            </a:r>
            <a:r>
              <a:rPr lang="en-US" altLang="zh-TW" sz="1600" b="1" dirty="0" smtClean="0">
                <a:solidFill>
                  <a:schemeClr val="accent5">
                    <a:lumMod val="75000"/>
                  </a:schemeClr>
                </a:solidFill>
                <a:latin typeface="微軟正黑體" panose="020B0604030504040204" pitchFamily="34" charset="-120"/>
                <a:ea typeface="微軟正黑體" panose="020B0604030504040204" pitchFamily="34" charset="-120"/>
              </a:rPr>
              <a:t>U02</a:t>
            </a:r>
            <a:endParaRPr lang="zh-TW" altLang="en-US" sz="1600" b="1" dirty="0" smtClean="0">
              <a:solidFill>
                <a:schemeClr val="accent5">
                  <a:lumMod val="75000"/>
                </a:schemeClr>
              </a:solidFill>
              <a:latin typeface="微軟正黑體" panose="020B0604030504040204" pitchFamily="34" charset="-120"/>
              <a:ea typeface="微軟正黑體" panose="020B0604030504040204" pitchFamily="34" charset="-120"/>
            </a:endParaRPr>
          </a:p>
          <a:p>
            <a:endParaRPr lang="en-US" altLang="zh-TW" sz="1100" b="1" dirty="0" smtClean="0">
              <a:latin typeface="微軟正黑體" panose="020B0604030504040204" pitchFamily="34" charset="-120"/>
              <a:ea typeface="微軟正黑體" panose="020B0604030504040204" pitchFamily="34" charset="-120"/>
            </a:endParaRPr>
          </a:p>
          <a:p>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預算來源</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處請</a:t>
            </a:r>
            <a:r>
              <a:rPr lang="zh-TW" altLang="en-US" b="1" u="sng" dirty="0" smtClean="0">
                <a:solidFill>
                  <a:schemeClr val="accent1">
                    <a:lumMod val="75000"/>
                  </a:schemeClr>
                </a:solidFill>
                <a:latin typeface="微軟正黑體" panose="020B0604030504040204" pitchFamily="34" charset="-120"/>
                <a:ea typeface="微軟正黑體" panose="020B0604030504040204" pitchFamily="34" charset="-120"/>
              </a:rPr>
              <a:t>依申請計畫書內說明處</a:t>
            </a:r>
            <a:r>
              <a:rPr lang="zh-TW" altLang="en-US" b="1" u="sng" dirty="0">
                <a:solidFill>
                  <a:schemeClr val="accent1">
                    <a:lumMod val="75000"/>
                  </a:schemeClr>
                </a:solidFill>
                <a:latin typeface="微軟正黑體" panose="020B0604030504040204" pitchFamily="34" charset="-120"/>
                <a:ea typeface="微軟正黑體" panose="020B0604030504040204" pitchFamily="34" charset="-120"/>
              </a:rPr>
              <a:t>所列</a:t>
            </a:r>
            <a:r>
              <a:rPr lang="zh-TW" altLang="en-US" b="1" u="sng" dirty="0" smtClean="0">
                <a:solidFill>
                  <a:schemeClr val="accent1">
                    <a:lumMod val="75000"/>
                  </a:schemeClr>
                </a:solidFill>
                <a:latin typeface="微軟正黑體" panose="020B0604030504040204" pitchFamily="34" charset="-120"/>
                <a:ea typeface="微軟正黑體" panose="020B0604030504040204" pitchFamily="34" charset="-120"/>
              </a:rPr>
              <a:t>各項目之子計畫編號</a:t>
            </a:r>
            <a:r>
              <a:rPr lang="zh-TW" altLang="en-US" b="1" dirty="0" smtClean="0">
                <a:latin typeface="微軟正黑體" panose="020B0604030504040204" pitchFamily="34" charset="-120"/>
                <a:ea typeface="微軟正黑體" panose="020B0604030504040204" pitchFamily="34" charset="-120"/>
              </a:rPr>
              <a:t>選取所對應之部門</a:t>
            </a:r>
            <a:r>
              <a:rPr lang="zh-TW" altLang="en-US" b="1" dirty="0">
                <a:latin typeface="微軟正黑體" panose="020B0604030504040204" pitchFamily="34" charset="-120"/>
                <a:ea typeface="微軟正黑體" panose="020B0604030504040204" pitchFamily="34" charset="-120"/>
              </a:rPr>
              <a:t>預算</a:t>
            </a:r>
            <a:r>
              <a:rPr lang="zh-TW" altLang="en-US" b="1" dirty="0" smtClean="0">
                <a:latin typeface="微軟正黑體" panose="020B0604030504040204" pitchFamily="34" charset="-120"/>
                <a:ea typeface="微軟正黑體" panose="020B0604030504040204" pitchFamily="34" charset="-120"/>
              </a:rPr>
              <a:t>計畫；</a:t>
            </a:r>
            <a:r>
              <a:rPr lang="en-US" altLang="zh-TW" b="1" dirty="0">
                <a:latin typeface="微軟正黑體" panose="020B0604030504040204" pitchFamily="34" charset="-120"/>
                <a:ea typeface="微軟正黑體" panose="020B0604030504040204" pitchFamily="34" charset="-120"/>
              </a:rPr>
              <a:t> </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品名</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處請統一格式填寫</a:t>
            </a:r>
            <a:r>
              <a:rPr lang="en-US" altLang="zh-TW" b="1" dirty="0">
                <a:solidFill>
                  <a:schemeClr val="accent6">
                    <a:lumMod val="50000"/>
                  </a:schemeClr>
                </a:solidFill>
                <a:latin typeface="微軟正黑體" panose="020B0604030504040204" pitchFamily="34" charset="-120"/>
                <a:ea typeface="微軟正黑體" panose="020B0604030504040204" pitchFamily="34" charset="-120"/>
              </a:rPr>
              <a:t>(</a:t>
            </a:r>
            <a:r>
              <a:rPr lang="zh-TW" altLang="zh-TW" sz="1600" b="1" dirty="0" smtClean="0">
                <a:solidFill>
                  <a:schemeClr val="accent5">
                    <a:lumMod val="75000"/>
                  </a:schemeClr>
                </a:solidFill>
                <a:latin typeface="微軟正黑體" panose="020B0604030504040204" pitchFamily="34" charset="-120"/>
                <a:ea typeface="微軟正黑體" panose="020B0604030504040204" pitchFamily="34" charset="-120"/>
              </a:rPr>
              <a:t>▲</a:t>
            </a:r>
            <a:r>
              <a:rPr lang="zh-TW" altLang="en-US" sz="700" b="1" dirty="0" smtClean="0">
                <a:solidFill>
                  <a:schemeClr val="accent5">
                    <a:lumMod val="75000"/>
                  </a:schemeClr>
                </a:solidFill>
                <a:latin typeface="微軟正黑體" panose="020B0604030504040204" pitchFamily="34" charset="-120"/>
                <a:ea typeface="微軟正黑體" panose="020B0604030504040204" pitchFamily="34" charset="-120"/>
              </a:rPr>
              <a:t> </a:t>
            </a:r>
            <a:r>
              <a:rPr lang="zh-TW" altLang="en-US" sz="1600" b="1" dirty="0">
                <a:solidFill>
                  <a:schemeClr val="accent5">
                    <a:lumMod val="75000"/>
                  </a:schemeClr>
                </a:solidFill>
                <a:latin typeface="微軟正黑體" panose="020B0604030504040204" pitchFamily="34" charset="-120"/>
                <a:ea typeface="微軟正黑體" panose="020B0604030504040204" pitchFamily="34" charset="-120"/>
              </a:rPr>
              <a:t>例</a:t>
            </a:r>
            <a:r>
              <a:rPr lang="en-US" altLang="zh-TW" sz="1600" b="1" dirty="0" smtClean="0">
                <a:solidFill>
                  <a:schemeClr val="accent5">
                    <a:lumMod val="75000"/>
                  </a:schemeClr>
                </a:solidFill>
                <a:latin typeface="微軟正黑體" panose="020B0604030504040204" pitchFamily="34" charset="-120"/>
                <a:ea typeface="微軟正黑體" panose="020B0604030504040204" pitchFamily="34" charset="-120"/>
              </a:rPr>
              <a:t>:</a:t>
            </a:r>
            <a:r>
              <a:rPr lang="zh-TW" altLang="en-US" sz="1600" b="1" dirty="0" smtClean="0">
                <a:solidFill>
                  <a:schemeClr val="accent5">
                    <a:lumMod val="75000"/>
                  </a:schemeClr>
                </a:solidFill>
                <a:latin typeface="微軟正黑體" panose="020B0604030504040204" pitchFamily="34" charset="-120"/>
                <a:ea typeface="微軟正黑體" panose="020B0604030504040204" pitchFamily="34" charset="-120"/>
              </a:rPr>
              <a:t> 鐘點費→</a:t>
            </a:r>
            <a:r>
              <a:rPr lang="zh-TW" altLang="en-US" sz="1600" b="1" u="sng" dirty="0" smtClean="0">
                <a:solidFill>
                  <a:srgbClr val="FF6699"/>
                </a:solidFill>
                <a:latin typeface="微軟正黑體" panose="020B0604030504040204" pitchFamily="34" charset="-120"/>
                <a:ea typeface="微軟正黑體" panose="020B0604030504040204" pitchFamily="34" charset="-120"/>
              </a:rPr>
              <a:t>鐘點費</a:t>
            </a:r>
            <a:r>
              <a:rPr lang="en-US" altLang="zh-TW" sz="1600" b="1" u="sng" dirty="0" smtClean="0">
                <a:solidFill>
                  <a:srgbClr val="FF6699"/>
                </a:solidFill>
                <a:latin typeface="微軟正黑體" panose="020B0604030504040204" pitchFamily="34" charset="-120"/>
                <a:ea typeface="微軟正黑體" panose="020B0604030504040204" pitchFamily="34" charset="-120"/>
              </a:rPr>
              <a:t>-</a:t>
            </a:r>
            <a:r>
              <a:rPr lang="zh-TW" altLang="en-US" sz="1600" b="1" u="sng" dirty="0" smtClean="0">
                <a:solidFill>
                  <a:srgbClr val="FF6699"/>
                </a:solidFill>
                <a:latin typeface="微軟正黑體" panose="020B0604030504040204" pitchFamily="34" charset="-120"/>
                <a:ea typeface="微軟正黑體" panose="020B0604030504040204" pitchFamily="34" charset="-120"/>
              </a:rPr>
              <a:t>講師姓名</a:t>
            </a:r>
            <a:r>
              <a:rPr lang="zh-TW" altLang="en-US" sz="1600" b="1" dirty="0">
                <a:solidFill>
                  <a:schemeClr val="tx1">
                    <a:lumMod val="50000"/>
                    <a:lumOff val="50000"/>
                  </a:schemeClr>
                </a:solidFill>
                <a:latin typeface="微軟正黑體" panose="020B0604030504040204" pitchFamily="34" charset="-120"/>
                <a:ea typeface="微軟正黑體" panose="020B0604030504040204" pitchFamily="34" charset="-120"/>
              </a:rPr>
              <a:t>；</a:t>
            </a:r>
            <a:r>
              <a:rPr lang="zh-TW" altLang="en-US" sz="1600" b="1" dirty="0" smtClean="0">
                <a:solidFill>
                  <a:schemeClr val="accent5">
                    <a:lumMod val="75000"/>
                  </a:schemeClr>
                </a:solidFill>
                <a:latin typeface="微軟正黑體" panose="020B0604030504040204" pitchFamily="34" charset="-120"/>
                <a:ea typeface="微軟正黑體" panose="020B0604030504040204" pitchFamily="34" charset="-120"/>
              </a:rPr>
              <a:t>交通費</a:t>
            </a:r>
            <a:r>
              <a:rPr lang="zh-TW" altLang="en-US" sz="1400" b="1" dirty="0" smtClean="0">
                <a:solidFill>
                  <a:schemeClr val="accent5">
                    <a:lumMod val="75000"/>
                  </a:schemeClr>
                </a:solidFill>
                <a:latin typeface="微軟正黑體" panose="020B0604030504040204" pitchFamily="34" charset="-120"/>
                <a:ea typeface="微軟正黑體" panose="020B0604030504040204" pitchFamily="34" charset="-120"/>
              </a:rPr>
              <a:t>→</a:t>
            </a:r>
            <a:r>
              <a:rPr lang="zh-TW" altLang="en-US" sz="1600" b="1" u="sng" dirty="0" smtClean="0">
                <a:solidFill>
                  <a:srgbClr val="FF6699"/>
                </a:solidFill>
                <a:latin typeface="微軟正黑體" panose="020B0604030504040204" pitchFamily="34" charset="-120"/>
                <a:ea typeface="微軟正黑體" panose="020B0604030504040204" pitchFamily="34" charset="-120"/>
              </a:rPr>
              <a:t>交通方式</a:t>
            </a:r>
            <a:r>
              <a:rPr lang="en-US" altLang="zh-TW" sz="1600" b="1" u="sng" dirty="0" smtClean="0">
                <a:solidFill>
                  <a:srgbClr val="FF6699"/>
                </a:solidFill>
                <a:latin typeface="微軟正黑體" panose="020B0604030504040204" pitchFamily="34" charset="-120"/>
                <a:ea typeface="微軟正黑體" panose="020B0604030504040204" pitchFamily="34" charset="-120"/>
              </a:rPr>
              <a:t>+(</a:t>
            </a:r>
            <a:r>
              <a:rPr lang="zh-TW" altLang="en-US" sz="1600" b="1" u="sng" dirty="0" smtClean="0">
                <a:solidFill>
                  <a:srgbClr val="FF6699"/>
                </a:solidFill>
                <a:latin typeface="微軟正黑體" panose="020B0604030504040204" pitchFamily="34" charset="-120"/>
                <a:ea typeface="微軟正黑體" panose="020B0604030504040204" pitchFamily="34" charset="-120"/>
              </a:rPr>
              <a:t>起訖站</a:t>
            </a:r>
            <a:r>
              <a:rPr lang="en-US" altLang="zh-TW" sz="1600" b="1" u="sng" dirty="0" smtClean="0">
                <a:solidFill>
                  <a:srgbClr val="FF6699"/>
                </a:solidFill>
                <a:latin typeface="微軟正黑體" panose="020B0604030504040204" pitchFamily="34" charset="-120"/>
                <a:ea typeface="微軟正黑體" panose="020B0604030504040204" pitchFamily="34" charset="-120"/>
              </a:rPr>
              <a:t>)</a:t>
            </a:r>
            <a:r>
              <a:rPr lang="en-US" altLang="zh-TW" b="1" dirty="0" smtClean="0">
                <a:solidFill>
                  <a:schemeClr val="accent6">
                    <a:lumMod val="50000"/>
                  </a:schemeClr>
                </a:solidFill>
                <a:latin typeface="微軟正黑體" panose="020B0604030504040204" pitchFamily="34" charset="-120"/>
                <a:ea typeface="微軟正黑體" panose="020B0604030504040204" pitchFamily="34" charset="-120"/>
              </a:rPr>
              <a:t>)</a:t>
            </a:r>
          </a:p>
          <a:p>
            <a:endParaRPr lang="en-US" altLang="zh-TW" sz="1100" b="1" dirty="0">
              <a:solidFill>
                <a:schemeClr val="accent6">
                  <a:lumMod val="50000"/>
                </a:schemeClr>
              </a:solidFill>
              <a:latin typeface="微軟正黑體" panose="020B0604030504040204" pitchFamily="34" charset="-120"/>
              <a:ea typeface="微軟正黑體" panose="020B0604030504040204" pitchFamily="34" charset="-120"/>
            </a:endParaRPr>
          </a:p>
          <a:p>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單位、數量、單價、金額</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處依審核後計畫書內之預算表填寫。</a:t>
            </a:r>
            <a:endParaRPr lang="en-US" altLang="zh-TW" b="1" dirty="0" smtClean="0">
              <a:solidFill>
                <a:schemeClr val="accent6">
                  <a:lumMod val="50000"/>
                </a:schemeClr>
              </a:solidFill>
              <a:latin typeface="微軟正黑體" panose="020B0604030504040204" pitchFamily="34" charset="-120"/>
              <a:ea typeface="微軟正黑體" panose="020B0604030504040204" pitchFamily="34" charset="-120"/>
            </a:endParaRPr>
          </a:p>
        </p:txBody>
      </p:sp>
      <p:pic>
        <p:nvPicPr>
          <p:cNvPr id="1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94" t="14080" r="279" b="9440"/>
          <a:stretch/>
        </p:blipFill>
        <p:spPr bwMode="auto">
          <a:xfrm>
            <a:off x="190005" y="237508"/>
            <a:ext cx="11160000" cy="4999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736" t="14217" b="38977"/>
          <a:stretch/>
        </p:blipFill>
        <p:spPr bwMode="auto">
          <a:xfrm>
            <a:off x="190005" y="1686295"/>
            <a:ext cx="11326588" cy="3075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327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additive="base">
                                        <p:cTn id="2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3625" y="121266"/>
            <a:ext cx="10396882" cy="733758"/>
          </a:xfrm>
        </p:spPr>
        <p:txBody>
          <a:bodyPr>
            <a:normAutofit/>
          </a:bodyPr>
          <a:lstStyle/>
          <a:p>
            <a:r>
              <a:rPr lang="zh-TW" altLang="en-US" sz="4000" b="1" dirty="0" smtClean="0">
                <a:solidFill>
                  <a:srgbClr val="FF0000"/>
                </a:solidFill>
                <a:latin typeface="微軟正黑體" panose="020B0604030504040204" pitchFamily="34" charset="-120"/>
                <a:ea typeface="微軟正黑體" panose="020B0604030504040204" pitchFamily="34" charset="-120"/>
              </a:rPr>
              <a:t>★</a:t>
            </a:r>
            <a:r>
              <a:rPr lang="zh-TW" altLang="en-US" sz="4000" b="1" dirty="0" smtClean="0">
                <a:solidFill>
                  <a:schemeClr val="tx1"/>
                </a:solidFill>
                <a:latin typeface="微軟正黑體" panose="020B0604030504040204" pitchFamily="34" charset="-120"/>
                <a:ea typeface="微軟正黑體" panose="020B0604030504040204" pitchFamily="34" charset="-120"/>
              </a:rPr>
              <a:t> 請注意 </a:t>
            </a:r>
            <a:r>
              <a:rPr lang="en-US" altLang="zh-TW" sz="4000" b="1" dirty="0" smtClean="0">
                <a:solidFill>
                  <a:schemeClr val="tx1"/>
                </a:solidFill>
                <a:latin typeface="微軟正黑體" panose="020B0604030504040204" pitchFamily="34" charset="-120"/>
                <a:ea typeface="微軟正黑體" panose="020B0604030504040204" pitchFamily="34" charset="-120"/>
              </a:rPr>
              <a:t>:</a:t>
            </a:r>
            <a:endParaRPr lang="zh-TW" altLang="en-US" sz="4000" b="1" dirty="0">
              <a:solidFill>
                <a:schemeClr val="tx1"/>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sz="quarter" idx="13"/>
          </p:nvPr>
        </p:nvSpPr>
        <p:spPr>
          <a:xfrm>
            <a:off x="662049" y="902221"/>
            <a:ext cx="10714513" cy="4709568"/>
          </a:xfrm>
        </p:spPr>
        <p:txBody>
          <a:bodyPr>
            <a:noAutofit/>
          </a:bodyPr>
          <a:lstStyle/>
          <a:p>
            <a:pPr marL="0" indent="0">
              <a:buNone/>
            </a:pPr>
            <a:endParaRPr lang="en-US" altLang="zh-TW" b="1" dirty="0" smtClean="0">
              <a:latin typeface="微軟正黑體" panose="020B0604030504040204" pitchFamily="34" charset="-120"/>
              <a:ea typeface="微軟正黑體" panose="020B0604030504040204" pitchFamily="34" charset="-120"/>
            </a:endParaRPr>
          </a:p>
          <a:p>
            <a:r>
              <a:rPr lang="zh-TW" altLang="en-US" b="1" dirty="0" smtClean="0">
                <a:latin typeface="微軟正黑體" panose="020B0604030504040204" pitchFamily="34" charset="-120"/>
                <a:ea typeface="微軟正黑體" panose="020B0604030504040204" pitchFamily="34" charset="-120"/>
              </a:rPr>
              <a:t>各經費申請類別所應選取之經費項目如圖所示</a:t>
            </a:r>
            <a:r>
              <a:rPr lang="en-US" altLang="zh-TW" b="1" dirty="0" smtClean="0">
                <a:latin typeface="微軟正黑體" panose="020B0604030504040204" pitchFamily="34" charset="-120"/>
                <a:ea typeface="微軟正黑體" panose="020B0604030504040204" pitchFamily="34" charset="-120"/>
              </a:rPr>
              <a:t>:</a:t>
            </a:r>
          </a:p>
          <a:p>
            <a:pPr marL="0" indent="0">
              <a:buNone/>
            </a:pPr>
            <a:endParaRPr lang="en-US" altLang="zh-TW" sz="100" b="1" dirty="0" smtClean="0">
              <a:latin typeface="微軟正黑體" panose="020B0604030504040204" pitchFamily="34" charset="-120"/>
              <a:ea typeface="微軟正黑體" panose="020B0604030504040204" pitchFamily="34" charset="-120"/>
            </a:endParaRPr>
          </a:p>
          <a:p>
            <a:r>
              <a:rPr lang="zh-TW" altLang="en-US" b="1" dirty="0" smtClean="0">
                <a:latin typeface="微軟正黑體" panose="020B0604030504040204" pitchFamily="34" charset="-120"/>
                <a:ea typeface="微軟正黑體" panose="020B0604030504040204" pitchFamily="34" charset="-120"/>
              </a:rPr>
              <a:t>請購單開立完成且活動承辦人及所屬單位主管核章後，請連同</a:t>
            </a:r>
            <a:r>
              <a:rPr lang="zh-TW" altLang="en-US" b="1" u="sng" dirty="0" smtClean="0">
                <a:solidFill>
                  <a:schemeClr val="accent1">
                    <a:lumMod val="60000"/>
                    <a:lumOff val="40000"/>
                  </a:schemeClr>
                </a:solidFill>
                <a:latin typeface="微軟正黑體" panose="020B0604030504040204" pitchFamily="34" charset="-120"/>
                <a:ea typeface="微軟正黑體" panose="020B0604030504040204" pitchFamily="34" charset="-120"/>
              </a:rPr>
              <a:t>核准簽呈</a:t>
            </a:r>
            <a:r>
              <a:rPr lang="zh-TW" altLang="en-US" b="1" dirty="0" smtClean="0">
                <a:latin typeface="微軟正黑體" panose="020B0604030504040204" pitchFamily="34" charset="-120"/>
                <a:ea typeface="微軟正黑體" panose="020B0604030504040204" pitchFamily="34" charset="-120"/>
              </a:rPr>
              <a:t>、</a:t>
            </a:r>
            <a:r>
              <a:rPr lang="zh-TW" altLang="en-US" b="1" u="sng" dirty="0" smtClean="0">
                <a:solidFill>
                  <a:schemeClr val="accent1">
                    <a:lumMod val="60000"/>
                    <a:lumOff val="40000"/>
                  </a:schemeClr>
                </a:solidFill>
                <a:latin typeface="微軟正黑體" panose="020B0604030504040204" pitchFamily="34" charset="-120"/>
                <a:ea typeface="微軟正黑體" panose="020B0604030504040204" pitchFamily="34" charset="-120"/>
              </a:rPr>
              <a:t>計畫</a:t>
            </a:r>
            <a:r>
              <a:rPr lang="zh-TW" altLang="en-US" b="1" u="sng" dirty="0">
                <a:solidFill>
                  <a:schemeClr val="accent1">
                    <a:lumMod val="60000"/>
                    <a:lumOff val="40000"/>
                  </a:schemeClr>
                </a:solidFill>
                <a:latin typeface="微軟正黑體" panose="020B0604030504040204" pitchFamily="34" charset="-120"/>
                <a:ea typeface="微軟正黑體" panose="020B0604030504040204" pitchFamily="34" charset="-120"/>
              </a:rPr>
              <a:t>書影本</a:t>
            </a:r>
            <a:r>
              <a:rPr lang="zh-TW" altLang="en-US" b="1" dirty="0">
                <a:latin typeface="微軟正黑體" panose="020B0604030504040204" pitchFamily="34" charset="-120"/>
                <a:ea typeface="微軟正黑體" panose="020B0604030504040204" pitchFamily="34" charset="-120"/>
              </a:rPr>
              <a:t>及</a:t>
            </a:r>
            <a:r>
              <a:rPr lang="zh-TW" altLang="en-US" b="1" u="sng" dirty="0">
                <a:solidFill>
                  <a:schemeClr val="accent1">
                    <a:lumMod val="60000"/>
                    <a:lumOff val="40000"/>
                  </a:schemeClr>
                </a:solidFill>
                <a:latin typeface="微軟正黑體" panose="020B0604030504040204" pitchFamily="34" charset="-120"/>
                <a:ea typeface="微軟正黑體" panose="020B0604030504040204" pitchFamily="34" charset="-120"/>
              </a:rPr>
              <a:t>活動資訊登錄活動暨會議管理系統後之畫面</a:t>
            </a:r>
            <a:r>
              <a:rPr lang="en-US" altLang="zh-TW" b="1" u="sng" dirty="0">
                <a:solidFill>
                  <a:schemeClr val="accent1">
                    <a:lumMod val="60000"/>
                    <a:lumOff val="40000"/>
                  </a:schemeClr>
                </a:solidFill>
                <a:latin typeface="微軟正黑體" panose="020B0604030504040204" pitchFamily="34" charset="-120"/>
                <a:ea typeface="微軟正黑體" panose="020B0604030504040204" pitchFamily="34" charset="-120"/>
              </a:rPr>
              <a:t>(</a:t>
            </a:r>
            <a:r>
              <a:rPr lang="zh-TW" altLang="en-US" b="1" u="sng" dirty="0">
                <a:solidFill>
                  <a:schemeClr val="accent1">
                    <a:lumMod val="60000"/>
                    <a:lumOff val="40000"/>
                  </a:schemeClr>
                </a:solidFill>
                <a:latin typeface="微軟正黑體" panose="020B0604030504040204" pitchFamily="34" charset="-120"/>
                <a:ea typeface="微軟正黑體" panose="020B0604030504040204" pitchFamily="34" charset="-120"/>
              </a:rPr>
              <a:t>紙本</a:t>
            </a:r>
            <a:r>
              <a:rPr lang="en-US" altLang="zh-TW" b="1" u="sng" dirty="0" smtClean="0">
                <a:solidFill>
                  <a:schemeClr val="accent1">
                    <a:lumMod val="60000"/>
                    <a:lumOff val="40000"/>
                  </a:schemeClr>
                </a:solidFill>
                <a:latin typeface="微軟正黑體" panose="020B0604030504040204" pitchFamily="34" charset="-120"/>
                <a:ea typeface="微軟正黑體" panose="020B0604030504040204" pitchFamily="34" charset="-120"/>
              </a:rPr>
              <a:t>)</a:t>
            </a:r>
            <a:r>
              <a:rPr lang="zh-TW" altLang="en-US" b="1" dirty="0" smtClean="0">
                <a:solidFill>
                  <a:srgbClr val="FF0000"/>
                </a:solidFill>
                <a:latin typeface="微軟正黑體" panose="020B0604030504040204" pitchFamily="34" charset="-120"/>
                <a:ea typeface="微軟正黑體" panose="020B0604030504040204" pitchFamily="34" charset="-120"/>
              </a:rPr>
              <a:t> </a:t>
            </a:r>
            <a:r>
              <a:rPr lang="zh-TW" altLang="en-US" b="1" dirty="0" smtClean="0">
                <a:latin typeface="微軟正黑體" panose="020B0604030504040204" pitchFamily="34" charset="-120"/>
                <a:ea typeface="微軟正黑體" panose="020B0604030504040204" pitchFamily="34" charset="-120"/>
              </a:rPr>
              <a:t>齊送至</a:t>
            </a:r>
            <a:r>
              <a:rPr lang="en-US" altLang="zh-TW" b="1" dirty="0" smtClean="0">
                <a:latin typeface="微軟正黑體" panose="020B0604030504040204" pitchFamily="34" charset="-120"/>
                <a:ea typeface="微軟正黑體" panose="020B0604030504040204" pitchFamily="34" charset="-120"/>
              </a:rPr>
              <a:t>TC108</a:t>
            </a:r>
            <a:r>
              <a:rPr lang="zh-TW" altLang="en-US" b="1" dirty="0" smtClean="0">
                <a:latin typeface="微軟正黑體" panose="020B0604030504040204" pitchFamily="34" charset="-120"/>
                <a:ea typeface="微軟正黑體" panose="020B0604030504040204" pitchFamily="34" charset="-120"/>
              </a:rPr>
              <a:t>辦公室進行</a:t>
            </a:r>
            <a:r>
              <a:rPr lang="zh-TW" altLang="en-US" b="1" u="sng" dirty="0" smtClean="0">
                <a:solidFill>
                  <a:srgbClr val="FF0000"/>
                </a:solidFill>
                <a:latin typeface="微軟正黑體" panose="020B0604030504040204" pitchFamily="34" charset="-120"/>
                <a:ea typeface="微軟正黑體" panose="020B0604030504040204" pitchFamily="34" charset="-120"/>
              </a:rPr>
              <a:t>複核</a:t>
            </a:r>
            <a:r>
              <a:rPr lang="zh-TW" altLang="en-US" b="1" dirty="0">
                <a:latin typeface="微軟正黑體" panose="020B0604030504040204" pitchFamily="34" charset="-120"/>
                <a:ea typeface="微軟正黑體" panose="020B0604030504040204" pitchFamily="34" charset="-120"/>
              </a:rPr>
              <a:t>與</a:t>
            </a:r>
            <a:r>
              <a:rPr lang="zh-TW" altLang="en-US" b="1" u="sng" dirty="0" smtClean="0">
                <a:solidFill>
                  <a:srgbClr val="FF0000"/>
                </a:solidFill>
                <a:latin typeface="微軟正黑體" panose="020B0604030504040204" pitchFamily="34" charset="-120"/>
                <a:ea typeface="微軟正黑體" panose="020B0604030504040204" pitchFamily="34" charset="-120"/>
              </a:rPr>
              <a:t>蓋章</a:t>
            </a:r>
            <a:r>
              <a:rPr lang="zh-TW" altLang="en-US" b="1" dirty="0" smtClean="0">
                <a:latin typeface="微軟正黑體" panose="020B0604030504040204" pitchFamily="34" charset="-120"/>
                <a:ea typeface="微軟正黑體" panose="020B0604030504040204" pitchFamily="34" charset="-120"/>
              </a:rPr>
              <a:t>。</a:t>
            </a:r>
            <a:endParaRPr lang="en-US" altLang="zh-TW" b="1" dirty="0" smtClean="0">
              <a:latin typeface="微軟正黑體" panose="020B0604030504040204" pitchFamily="34" charset="-120"/>
              <a:ea typeface="微軟正黑體" panose="020B0604030504040204" pitchFamily="34" charset="-120"/>
            </a:endParaRPr>
          </a:p>
          <a:p>
            <a:endParaRPr lang="en-US" altLang="zh-TW" sz="100" b="1" dirty="0">
              <a:latin typeface="微軟正黑體" panose="020B0604030504040204" pitchFamily="34" charset="-120"/>
              <a:ea typeface="微軟正黑體" panose="020B0604030504040204" pitchFamily="34" charset="-120"/>
            </a:endParaRPr>
          </a:p>
          <a:p>
            <a:r>
              <a:rPr lang="zh-TW" altLang="zh-TW" b="1" dirty="0">
                <a:latin typeface="微軟正黑體" panose="020B0604030504040204" pitchFamily="34" charset="-120"/>
                <a:ea typeface="微軟正黑體" panose="020B0604030504040204" pitchFamily="34" charset="-120"/>
              </a:rPr>
              <a:t>交通費及鐘點費</a:t>
            </a:r>
            <a:r>
              <a:rPr lang="zh-TW" altLang="en-US" b="1" dirty="0">
                <a:latin typeface="微軟正黑體" panose="020B0604030504040204" pitchFamily="34" charset="-120"/>
                <a:ea typeface="微軟正黑體" panose="020B0604030504040204" pitchFamily="34" charset="-120"/>
              </a:rPr>
              <a:t>之領取者若為校外人士，請購單上</a:t>
            </a:r>
            <a:r>
              <a:rPr lang="zh-TW" altLang="zh-TW" b="1" u="sng" dirty="0">
                <a:solidFill>
                  <a:srgbClr val="FF0066"/>
                </a:solidFill>
                <a:latin typeface="微軟正黑體" panose="020B0604030504040204" pitchFamily="34" charset="-120"/>
                <a:ea typeface="微軟正黑體" panose="020B0604030504040204" pitchFamily="34" charset="-120"/>
              </a:rPr>
              <a:t>可</a:t>
            </a:r>
            <a:r>
              <a:rPr lang="zh-TW" altLang="zh-TW" b="1" dirty="0">
                <a:latin typeface="微軟正黑體" panose="020B0604030504040204" pitchFamily="34" charset="-120"/>
                <a:ea typeface="微軟正黑體" panose="020B0604030504040204" pitchFamily="34" charset="-120"/>
              </a:rPr>
              <a:t>勾預付款</a:t>
            </a:r>
            <a:r>
              <a:rPr lang="zh-TW" altLang="en-US" b="1" dirty="0" smtClean="0">
                <a:latin typeface="微軟正黑體" panose="020B0604030504040204" pitchFamily="34" charset="-120"/>
                <a:ea typeface="微軟正黑體" panose="020B0604030504040204" pitchFamily="34" charset="-120"/>
              </a:rPr>
              <a:t>。</a:t>
            </a:r>
            <a:endParaRPr lang="en-US" altLang="zh-TW" b="1" dirty="0" smtClean="0">
              <a:latin typeface="微軟正黑體" panose="020B0604030504040204" pitchFamily="34" charset="-120"/>
              <a:ea typeface="微軟正黑體" panose="020B0604030504040204" pitchFamily="34" charset="-120"/>
            </a:endParaRPr>
          </a:p>
          <a:p>
            <a:endParaRPr lang="en-US" altLang="zh-TW" sz="100" b="1" dirty="0">
              <a:latin typeface="微軟正黑體" panose="020B0604030504040204" pitchFamily="34" charset="-120"/>
              <a:ea typeface="微軟正黑體" panose="020B0604030504040204" pitchFamily="34" charset="-120"/>
            </a:endParaRPr>
          </a:p>
          <a:p>
            <a:r>
              <a:rPr lang="zh-TW" altLang="en-US" b="1" dirty="0" smtClean="0">
                <a:latin typeface="微軟正黑體" panose="020B0604030504040204" pitchFamily="34" charset="-120"/>
                <a:ea typeface="微軟正黑體" panose="020B0604030504040204" pitchFamily="34" charset="-120"/>
              </a:rPr>
              <a:t>請購</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材料費</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及</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餐費</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時，請</a:t>
            </a:r>
            <a:r>
              <a:rPr lang="zh-TW" altLang="en-US" b="1" u="sng" dirty="0" smtClean="0">
                <a:solidFill>
                  <a:srgbClr val="FF0066"/>
                </a:solidFill>
                <a:latin typeface="微軟正黑體" panose="020B0604030504040204" pitchFamily="34" charset="-120"/>
                <a:ea typeface="微軟正黑體" panose="020B0604030504040204" pitchFamily="34" charset="-120"/>
              </a:rPr>
              <a:t>先詢問總務處是否須勾預付款</a:t>
            </a:r>
            <a:r>
              <a:rPr lang="zh-TW" altLang="en-US" b="1" dirty="0" smtClean="0">
                <a:latin typeface="微軟正黑體" panose="020B0604030504040204" pitchFamily="34" charset="-120"/>
                <a:ea typeface="微軟正黑體" panose="020B0604030504040204" pitchFamily="34" charset="-120"/>
              </a:rPr>
              <a:t>；請購</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影印費</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，請</a:t>
            </a:r>
            <a:r>
              <a:rPr lang="zh-TW" altLang="en-US" b="1" u="sng" dirty="0">
                <a:solidFill>
                  <a:srgbClr val="FF0066"/>
                </a:solidFill>
                <a:latin typeface="微軟正黑體" panose="020B0604030504040204" pitchFamily="34" charset="-120"/>
                <a:ea typeface="微軟正黑體" panose="020B0604030504040204" pitchFamily="34" charset="-120"/>
              </a:rPr>
              <a:t>先詢問</a:t>
            </a:r>
            <a:r>
              <a:rPr lang="zh-TW" altLang="en-US" b="1" u="sng" dirty="0" smtClean="0">
                <a:solidFill>
                  <a:srgbClr val="FF0066"/>
                </a:solidFill>
                <a:latin typeface="微軟正黑體" panose="020B0604030504040204" pitchFamily="34" charset="-120"/>
                <a:ea typeface="微軟正黑體" panose="020B0604030504040204" pitchFamily="34" charset="-120"/>
              </a:rPr>
              <a:t>總務處廠商為哪間</a:t>
            </a:r>
            <a:r>
              <a:rPr lang="zh-TW" altLang="en-US" b="1" dirty="0" smtClean="0">
                <a:latin typeface="微軟正黑體" panose="020B0604030504040204" pitchFamily="34" charset="-120"/>
                <a:ea typeface="微軟正黑體" panose="020B0604030504040204" pitchFamily="34" charset="-120"/>
              </a:rPr>
              <a:t>；另，申請餐費之請購單上請加註須於</a:t>
            </a:r>
            <a:r>
              <a:rPr lang="zh-TW" altLang="en-US" b="1" u="sng" dirty="0" smtClean="0">
                <a:solidFill>
                  <a:srgbClr val="FF0066"/>
                </a:solidFill>
                <a:latin typeface="微軟正黑體" panose="020B0604030504040204" pitchFamily="34" charset="-120"/>
                <a:ea typeface="微軟正黑體" panose="020B0604030504040204" pitchFamily="34" charset="-120"/>
              </a:rPr>
              <a:t>幾點</a:t>
            </a:r>
            <a:r>
              <a:rPr lang="zh-TW" altLang="en-US" b="1" dirty="0" smtClean="0">
                <a:latin typeface="微軟正黑體" panose="020B0604030504040204" pitchFamily="34" charset="-120"/>
                <a:ea typeface="微軟正黑體" panose="020B0604030504040204" pitchFamily="34" charset="-120"/>
              </a:rPr>
              <a:t>送至</a:t>
            </a:r>
            <a:r>
              <a:rPr lang="zh-TW" altLang="en-US" b="1" u="sng" dirty="0" smtClean="0">
                <a:solidFill>
                  <a:srgbClr val="FF0066"/>
                </a:solidFill>
                <a:latin typeface="微軟正黑體" panose="020B0604030504040204" pitchFamily="34" charset="-120"/>
                <a:ea typeface="微軟正黑體" panose="020B0604030504040204" pitchFamily="34" charset="-120"/>
              </a:rPr>
              <a:t>活動地點</a:t>
            </a:r>
            <a:r>
              <a:rPr lang="zh-TW" altLang="en-US" b="1" dirty="0" smtClean="0">
                <a:latin typeface="微軟正黑體" panose="020B0604030504040204" pitchFamily="34" charset="-120"/>
                <a:ea typeface="微軟正黑體" panose="020B0604030504040204" pitchFamily="34" charset="-120"/>
              </a:rPr>
              <a:t>、遊覽車則請加註</a:t>
            </a:r>
            <a:r>
              <a:rPr lang="zh-TW" altLang="en-US" b="1" u="sng" dirty="0" smtClean="0">
                <a:solidFill>
                  <a:srgbClr val="FF0066"/>
                </a:solidFill>
                <a:latin typeface="微軟正黑體" panose="020B0604030504040204" pitchFamily="34" charset="-120"/>
                <a:ea typeface="微軟正黑體" panose="020B0604030504040204" pitchFamily="34" charset="-120"/>
              </a:rPr>
              <a:t>日期</a:t>
            </a:r>
            <a:r>
              <a:rPr lang="zh-TW" altLang="en-US" b="1" dirty="0" smtClean="0">
                <a:latin typeface="微軟正黑體" panose="020B0604030504040204" pitchFamily="34" charset="-120"/>
                <a:ea typeface="微軟正黑體" panose="020B0604030504040204" pitchFamily="34" charset="-120"/>
              </a:rPr>
              <a:t>、</a:t>
            </a:r>
            <a:r>
              <a:rPr lang="zh-TW" altLang="en-US" b="1" u="sng" dirty="0">
                <a:solidFill>
                  <a:srgbClr val="FF0066"/>
                </a:solidFill>
                <a:latin typeface="微軟正黑體" panose="020B0604030504040204" pitchFamily="34" charset="-120"/>
                <a:ea typeface="微軟正黑體" panose="020B0604030504040204" pitchFamily="34" charset="-120"/>
              </a:rPr>
              <a:t>時間</a:t>
            </a:r>
            <a:r>
              <a:rPr lang="zh-TW" altLang="en-US" b="1" dirty="0" smtClean="0">
                <a:latin typeface="微軟正黑體" panose="020B0604030504040204" pitchFamily="34" charset="-120"/>
                <a:ea typeface="微軟正黑體" panose="020B0604030504040204" pitchFamily="34" charset="-120"/>
              </a:rPr>
              <a:t>、</a:t>
            </a:r>
            <a:r>
              <a:rPr lang="zh-TW" altLang="en-US" b="1" u="sng" dirty="0" smtClean="0">
                <a:solidFill>
                  <a:srgbClr val="FF0066"/>
                </a:solidFill>
                <a:latin typeface="微軟正黑體" panose="020B0604030504040204" pitchFamily="34" charset="-120"/>
                <a:ea typeface="微軟正黑體" panose="020B0604030504040204" pitchFamily="34" charset="-120"/>
              </a:rPr>
              <a:t>由何處出發</a:t>
            </a:r>
            <a:r>
              <a:rPr lang="zh-TW" altLang="en-US" b="1" dirty="0" smtClean="0">
                <a:latin typeface="微軟正黑體" panose="020B0604030504040204" pitchFamily="34" charset="-120"/>
                <a:ea typeface="微軟正黑體" panose="020B0604030504040204" pitchFamily="34" charset="-120"/>
              </a:rPr>
              <a:t>、</a:t>
            </a:r>
            <a:r>
              <a:rPr lang="zh-TW" altLang="en-US" b="1" u="sng" dirty="0" smtClean="0">
                <a:solidFill>
                  <a:srgbClr val="FF0066"/>
                </a:solidFill>
                <a:latin typeface="微軟正黑體" panose="020B0604030504040204" pitchFamily="34" charset="-120"/>
                <a:ea typeface="微軟正黑體" panose="020B0604030504040204" pitchFamily="34" charset="-120"/>
              </a:rPr>
              <a:t>聯絡人姓名與電話</a:t>
            </a:r>
            <a:r>
              <a:rPr lang="zh-TW" altLang="en-US" b="1" dirty="0" smtClean="0">
                <a:latin typeface="微軟正黑體" panose="020B0604030504040204" pitchFamily="34" charset="-120"/>
                <a:ea typeface="微軟正黑體" panose="020B0604030504040204" pitchFamily="34" charset="-120"/>
              </a:rPr>
              <a:t>。</a:t>
            </a:r>
            <a:endParaRPr lang="en-US" altLang="zh-TW" b="1" dirty="0" smtClean="0">
              <a:latin typeface="微軟正黑體" panose="020B0604030504040204" pitchFamily="34" charset="-120"/>
              <a:ea typeface="微軟正黑體" panose="020B0604030504040204" pitchFamily="34" charset="-120"/>
            </a:endParaRPr>
          </a:p>
          <a:p>
            <a:endParaRPr lang="en-US" altLang="zh-TW" sz="100" b="1" dirty="0" smtClean="0">
              <a:latin typeface="微軟正黑體" panose="020B0604030504040204" pitchFamily="34" charset="-120"/>
              <a:ea typeface="微軟正黑體" panose="020B0604030504040204" pitchFamily="34" charset="-120"/>
            </a:endParaRPr>
          </a:p>
          <a:p>
            <a:r>
              <a:rPr lang="zh-TW" altLang="en-US" b="1" dirty="0" smtClean="0">
                <a:latin typeface="微軟正黑體" panose="020B0604030504040204" pitchFamily="34" charset="-120"/>
                <a:ea typeface="微軟正黑體" panose="020B0604030504040204" pitchFamily="34" charset="-120"/>
              </a:rPr>
              <a:t>須鈞長蓋章處，請貼</a:t>
            </a:r>
            <a:r>
              <a:rPr lang="zh-TW" altLang="en-US" b="1" dirty="0">
                <a:latin typeface="微軟正黑體" panose="020B0604030504040204" pitchFamily="34" charset="-120"/>
                <a:ea typeface="微軟正黑體" panose="020B0604030504040204" pitchFamily="34" charset="-120"/>
              </a:rPr>
              <a:t>側標</a:t>
            </a:r>
            <a:r>
              <a:rPr lang="zh-TW" altLang="en-US" b="1" dirty="0" smtClean="0">
                <a:latin typeface="微軟正黑體" panose="020B0604030504040204" pitchFamily="34" charset="-120"/>
                <a:ea typeface="微軟正黑體" panose="020B0604030504040204" pitchFamily="34" charset="-120"/>
              </a:rPr>
              <a:t>。</a:t>
            </a:r>
            <a:endParaRPr lang="en-US" altLang="zh-TW" b="1" dirty="0" smtClean="0">
              <a:latin typeface="微軟正黑體" panose="020B0604030504040204" pitchFamily="34" charset="-120"/>
              <a:ea typeface="微軟正黑體" panose="020B0604030504040204" pitchFamily="34" charset="-120"/>
            </a:endParaRPr>
          </a:p>
          <a:p>
            <a:endParaRPr lang="en-US" altLang="zh-TW" sz="100" b="1" dirty="0">
              <a:latin typeface="微軟正黑體" panose="020B0604030504040204" pitchFamily="34" charset="-120"/>
              <a:ea typeface="微軟正黑體" panose="020B0604030504040204" pitchFamily="34" charset="-120"/>
            </a:endParaRPr>
          </a:p>
          <a:p>
            <a:pPr marL="0" indent="0">
              <a:buNone/>
            </a:pPr>
            <a:r>
              <a:rPr lang="zh-TW" altLang="zh-TW" b="1" dirty="0" smtClean="0">
                <a:solidFill>
                  <a:srgbClr val="FF0000"/>
                </a:solidFill>
                <a:latin typeface="微軟正黑體" panose="020B0604030504040204" pitchFamily="34" charset="-120"/>
                <a:ea typeface="微軟正黑體" panose="020B0604030504040204" pitchFamily="34" charset="-120"/>
              </a:rPr>
              <a:t>▲</a:t>
            </a:r>
            <a:r>
              <a:rPr lang="zh-TW" altLang="en-US" b="1" dirty="0" smtClean="0">
                <a:solidFill>
                  <a:srgbClr val="FF0000"/>
                </a:solidFill>
                <a:latin typeface="微軟正黑體" panose="020B0604030504040204" pitchFamily="34" charset="-120"/>
                <a:ea typeface="微軟正黑體" panose="020B0604030504040204" pitchFamily="34" charset="-120"/>
              </a:rPr>
              <a:t>以預付款跑件之請購單，決行後，請務必影印一份自行留存並將請購單正本送至會計室。</a:t>
            </a:r>
            <a:endParaRPr lang="en-US" altLang="zh-TW" b="1" dirty="0" smtClean="0">
              <a:solidFill>
                <a:srgbClr val="FF0000"/>
              </a:solidFill>
              <a:latin typeface="微軟正黑體" panose="020B0604030504040204" pitchFamily="34" charset="-120"/>
              <a:ea typeface="微軟正黑體" panose="020B0604030504040204" pitchFamily="34" charset="-120"/>
            </a:endParaRPr>
          </a:p>
          <a:p>
            <a:pPr marL="0" indent="0">
              <a:buNone/>
            </a:pPr>
            <a:endParaRPr lang="en-US" altLang="zh-TW" b="1" dirty="0">
              <a:latin typeface="微軟正黑體" panose="020B0604030504040204" pitchFamily="34" charset="-120"/>
              <a:ea typeface="微軟正黑體" panose="020B0604030504040204" pitchFamily="34" charset="-120"/>
            </a:endParaRPr>
          </a:p>
        </p:txBody>
      </p:sp>
      <p:pic>
        <p:nvPicPr>
          <p:cNvPr id="9" name="圖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5983" y="902221"/>
            <a:ext cx="5353252" cy="4334797"/>
          </a:xfrm>
          <a:prstGeom prst="rect">
            <a:avLst/>
          </a:prstGeom>
        </p:spPr>
      </p:pic>
    </p:spTree>
    <p:extLst>
      <p:ext uri="{BB962C8B-B14F-4D97-AF65-F5344CB8AC3E}">
        <p14:creationId xmlns:p14="http://schemas.microsoft.com/office/powerpoint/2010/main" val="1433968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2" presetClass="entr" presetSubtype="4"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 calcmode="lin" valueType="num">
                                      <p:cBhvr additive="base">
                                        <p:cTn id="1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 presetClass="entr" presetSubtype="4" fill="hold" nodeType="after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 calcmode="lin" valueType="num">
                                      <p:cBhvr additive="base">
                                        <p:cTn id="20"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4" fill="hold" nodeType="after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 presetClass="entr" presetSubtype="4" fill="hold" nodeType="afterEffect">
                                  <p:stCondLst>
                                    <p:cond delay="0"/>
                                  </p:stCondLst>
                                  <p:childTnLst>
                                    <p:set>
                                      <p:cBhvr>
                                        <p:cTn id="29" dur="1" fill="hold">
                                          <p:stCondLst>
                                            <p:cond delay="0"/>
                                          </p:stCondLst>
                                        </p:cTn>
                                        <p:tgtEl>
                                          <p:spTgt spid="3">
                                            <p:txEl>
                                              <p:pRg st="11" end="11"/>
                                            </p:txEl>
                                          </p:spTgt>
                                        </p:tgtEl>
                                        <p:attrNameLst>
                                          <p:attrName>style.visibility</p:attrName>
                                        </p:attrNameLst>
                                      </p:cBhvr>
                                      <p:to>
                                        <p:strVal val="visible"/>
                                      </p:to>
                                    </p:set>
                                    <p:anim calcmode="lin" valueType="num">
                                      <p:cBhvr additive="base">
                                        <p:cTn id="30"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主要賽事">
  <a:themeElements>
    <a:clrScheme name="主要賽事">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主要賽事">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主要賽事">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TM04033927[[fn=主要賽事]]</Template>
  <TotalTime>844</TotalTime>
  <Words>1406</Words>
  <Application>Microsoft Office PowerPoint</Application>
  <PresentationFormat>寬螢幕</PresentationFormat>
  <Paragraphs>105</Paragraphs>
  <Slides>15</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15</vt:i4>
      </vt:variant>
    </vt:vector>
  </HeadingPairs>
  <TitlesOfParts>
    <vt:vector size="22" baseType="lpstr">
      <vt:lpstr>微軟正黑體</vt:lpstr>
      <vt:lpstr>新細明體</vt:lpstr>
      <vt:lpstr>Arial</vt:lpstr>
      <vt:lpstr>Impact</vt:lpstr>
      <vt:lpstr>Segoe Print</vt:lpstr>
      <vt:lpstr>Wingdings</vt:lpstr>
      <vt:lpstr>主要賽事</vt:lpstr>
      <vt:lpstr>111年度-高等教育深耕計畫</vt:lpstr>
      <vt:lpstr>申請階段</vt:lpstr>
      <vt:lpstr>PowerPoint 簡報</vt:lpstr>
      <vt:lpstr>★ 各項目預算限制:</vt:lpstr>
      <vt:lpstr>★ 請注意 :</vt:lpstr>
      <vt:lpstr>PowerPoint 簡報</vt:lpstr>
      <vt:lpstr>請購流程</vt:lpstr>
      <vt:lpstr>PowerPoint 簡報</vt:lpstr>
      <vt:lpstr>★ 請注意 :</vt:lpstr>
      <vt:lpstr>執行階段</vt:lpstr>
      <vt:lpstr>★ 請注意 :</vt:lpstr>
      <vt:lpstr>PowerPoint 簡報</vt:lpstr>
      <vt:lpstr>核銷程序</vt:lpstr>
      <vt:lpstr>PowerPoint 簡報</vt:lpstr>
      <vt:lpstr>★ 請注意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110年度高等教育深耕計畫</dc:title>
  <dc:creator>ASUS</dc:creator>
  <cp:lastModifiedBy>ASUS</cp:lastModifiedBy>
  <cp:revision>87</cp:revision>
  <dcterms:created xsi:type="dcterms:W3CDTF">2021-04-05T08:34:16Z</dcterms:created>
  <dcterms:modified xsi:type="dcterms:W3CDTF">2022-03-05T03:02:17Z</dcterms:modified>
</cp:coreProperties>
</file>